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72" r:id="rId4"/>
    <p:sldId id="258" r:id="rId5"/>
    <p:sldId id="275" r:id="rId6"/>
    <p:sldId id="259" r:id="rId7"/>
    <p:sldId id="261" r:id="rId8"/>
    <p:sldId id="260" r:id="rId9"/>
    <p:sldId id="263" r:id="rId10"/>
    <p:sldId id="266" r:id="rId11"/>
    <p:sldId id="267" r:id="rId12"/>
    <p:sldId id="274" r:id="rId13"/>
    <p:sldId id="268" r:id="rId14"/>
    <p:sldId id="276" r:id="rId15"/>
    <p:sldId id="264" r:id="rId16"/>
    <p:sldId id="277" r:id="rId17"/>
    <p:sldId id="271" r:id="rId18"/>
    <p:sldId id="269" r:id="rId19"/>
    <p:sldId id="270" r:id="rId20"/>
    <p:sldId id="265"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6" autoAdjust="0"/>
  </p:normalViewPr>
  <p:slideViewPr>
    <p:cSldViewPr>
      <p:cViewPr varScale="1">
        <p:scale>
          <a:sx n="94" d="100"/>
          <a:sy n="94" d="100"/>
        </p:scale>
        <p:origin x="-1404" y="-10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AE9D6-1E94-4355-BA35-877E36B2F816}" type="datetimeFigureOut">
              <a:rPr lang="en-US" smtClean="0"/>
              <a:pPr/>
              <a:t>3/7/2012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393A3-45D2-4FB6-BE4E-8EA60E97E2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rs4702.forprod.vt.edu/pubsubj/pdf/01t34.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aset.org/journals/waset/v2/v2-40.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Tree </a:t>
            </a:r>
            <a:r>
              <a:rPr lang="en-US" b="1" dirty="0"/>
              <a:t>Safe</a:t>
            </a:r>
            <a:endParaRPr lang="en-US" dirty="0"/>
          </a:p>
          <a:p>
            <a:r>
              <a:rPr lang="en-US" dirty="0" smtClean="0"/>
              <a:t>The </a:t>
            </a:r>
            <a:r>
              <a:rPr lang="en-US" dirty="0"/>
              <a:t>ability to predict which trees will fall </a:t>
            </a:r>
            <a:r>
              <a:rPr lang="en-US" dirty="0" smtClean="0"/>
              <a:t>on houses or power</a:t>
            </a:r>
            <a:r>
              <a:rPr lang="en-US" baseline="0" dirty="0" smtClean="0"/>
              <a:t> lines </a:t>
            </a:r>
            <a:r>
              <a:rPr lang="en-US" dirty="0" smtClean="0"/>
              <a:t>in </a:t>
            </a:r>
            <a:r>
              <a:rPr lang="en-US" dirty="0"/>
              <a:t>the next </a:t>
            </a:r>
            <a:r>
              <a:rPr lang="en-US" dirty="0" smtClean="0"/>
              <a:t>storm will</a:t>
            </a:r>
            <a:r>
              <a:rPr lang="en-US" baseline="0" dirty="0" smtClean="0"/>
              <a:t> saves lives, property and money</a:t>
            </a:r>
            <a:r>
              <a:rPr lang="en-US" dirty="0" smtClean="0"/>
              <a:t>.  </a:t>
            </a:r>
            <a:r>
              <a:rPr lang="en-US" dirty="0"/>
              <a:t>This ability will save homeowners, town and city governments millions of dollars in repair and replacement costs plus </a:t>
            </a:r>
            <a:r>
              <a:rPr lang="en-US" dirty="0" smtClean="0"/>
              <a:t>lower insurance </a:t>
            </a:r>
            <a:r>
              <a:rPr lang="en-US" dirty="0"/>
              <a:t>premiums. </a:t>
            </a:r>
            <a:r>
              <a:rPr lang="en-US" dirty="0" smtClean="0"/>
              <a:t>TreeSafe</a:t>
            </a:r>
            <a:r>
              <a:rPr lang="en-US" baseline="0" dirty="0" smtClean="0"/>
              <a:t> is a non-invasive technique that determines the viability of a tree that is infested with carpenter ants using acoustic waveform transformation algorithms, software application, database and a handheld computer such as a laptop, smart phone or tablet.  With only 2 or 3 samples, this system can predict the degree of infestation with sufficient confidence that the homeowner, landscaper, power utility worker can decide if the tree is safe or not.  No other commercially available system is this simple or efficient.</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chemical</a:t>
            </a:r>
            <a:r>
              <a:rPr lang="en-US" baseline="0" dirty="0" smtClean="0"/>
              <a:t> method involves coring and boring into the tree which takes a lot of time, offers insects and bacteria a vector into the tree.  It involves chemicals and a bunch of hardware to determine if the tree is at risk.  Not recommended.</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Tomographic</a:t>
            </a:r>
            <a:r>
              <a:rPr lang="en-US" dirty="0" smtClean="0"/>
              <a:t> methods are complex.  They involve</a:t>
            </a:r>
            <a:r>
              <a:rPr lang="en-US" baseline="0" dirty="0" smtClean="0"/>
              <a:t> a skilled experienced person to interpret the output of a tree ‘MRI’.  UDD method requires driving nails into the tree, striking them with a hammer and recording the results.  The technician needs to interpret the tree ‘MRI’ to determine the degree of decay which requires a hard copy output, time to interpret, multiple trials, and a lot of time.  Not recommended.</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tools that technicians use to determine</a:t>
            </a:r>
            <a:r>
              <a:rPr lang="en-US" baseline="0" dirty="0" smtClean="0"/>
              <a:t> the health of a tree.  From extremely simple to very complex.  They require drilling, coring, boring, interpreting complex data.  Not recommended.  We need something much less complex in terms of skills, hardware, damage to the tree, time, and personnel.  Timber is a multimillion dollar business in New England.</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two of several types of graphs that depict waveforms based on different types</a:t>
            </a:r>
            <a:r>
              <a:rPr lang="en-US" baseline="0" dirty="0" smtClean="0"/>
              <a:t> of wood decay or cavities.  The waveforms are different and current methods rely on an expert observer to discriminate what these waveforms mean in terms of tree structure.  I believe this discrimination can be performed by algorithms, software applications, and cumulative knowledge collected by an online database.  In other words, this system gets better with each diagnosis.  It is not a standalone system but uses a knowledge base online and updated continuously.  </a:t>
            </a:r>
            <a:r>
              <a:rPr lang="en-US" baseline="0" dirty="0" err="1" smtClean="0"/>
              <a:t>TreeSafe</a:t>
            </a:r>
            <a:r>
              <a:rPr lang="en-US" baseline="0" dirty="0" smtClean="0"/>
              <a:t> does the work of categorizing the decay.  The operator is the interface between the customer and commercial outfits.  </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rules of the road to follow in categorizing decay.  Here is the 1/3 rule.  Maybe 4 categories</a:t>
            </a:r>
            <a:r>
              <a:rPr lang="en-US" baseline="0" dirty="0" smtClean="0"/>
              <a:t> are better.  </a:t>
            </a:r>
            <a:r>
              <a:rPr lang="en-US" baseline="0" dirty="0" err="1" smtClean="0"/>
              <a:t>TreeSafe</a:t>
            </a:r>
            <a:r>
              <a:rPr lang="en-US" baseline="0" dirty="0" smtClean="0"/>
              <a:t> categorizes the decay based on the waveform analysis and provides the customer with a probability, like ‘25% decay’ or 75% decay.  This quantifies the decay and lets the customer or user decide if they want to take down the tree based on the analysis and other factors like proximity to structures, power lines, etc.</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synopsis</a:t>
            </a:r>
            <a:r>
              <a:rPr lang="en-US" baseline="0" dirty="0" smtClean="0"/>
              <a:t> of the PRIME problem.  </a:t>
            </a:r>
            <a:r>
              <a:rPr lang="en-US" baseline="0" dirty="0" err="1" smtClean="0"/>
              <a:t>TreeSafe</a:t>
            </a:r>
            <a:r>
              <a:rPr lang="en-US" baseline="0" dirty="0" smtClean="0"/>
              <a:t> uses COTS hardware (laptop, tablet, transducer), application specific software, and wireless interface to compile the data and analysis into a form that is emailed to the customer.  No printouts required.  No paperwork.  </a:t>
            </a:r>
            <a:r>
              <a:rPr lang="en-US" baseline="0" dirty="0" err="1" smtClean="0"/>
              <a:t>TreeSafe</a:t>
            </a:r>
            <a:r>
              <a:rPr lang="en-US" baseline="0" dirty="0" smtClean="0"/>
              <a:t> does that for the user – all displayed in a fill in form and emailed to the customer at the site.  </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notional </a:t>
            </a:r>
            <a:r>
              <a:rPr lang="en-US" baseline="0" dirty="0" err="1" smtClean="0"/>
              <a:t>TreeSafe</a:t>
            </a:r>
            <a:r>
              <a:rPr lang="en-US" baseline="0" dirty="0" smtClean="0"/>
              <a:t> system consisting of the impact device, the transducer (connected to a laptop or tablet), hardware and software with wireless connection for sending the report to the customer email address.</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notional</a:t>
            </a:r>
            <a:r>
              <a:rPr lang="en-US" baseline="0" dirty="0" smtClean="0"/>
              <a:t> system architecture for </a:t>
            </a:r>
            <a:r>
              <a:rPr lang="en-US" baseline="0" dirty="0" err="1" smtClean="0"/>
              <a:t>TreeSafe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 a commercial product or service could be developed much like ‘</a:t>
            </a:r>
            <a:r>
              <a:rPr lang="en-US" dirty="0" err="1" smtClean="0"/>
              <a:t>DigSafe</a:t>
            </a:r>
            <a:r>
              <a:rPr lang="en-US" dirty="0" smtClean="0"/>
              <a:t>’ and offered to townships and landscapers around the country. </a:t>
            </a:r>
            <a:r>
              <a:rPr lang="en-US" baseline="0" dirty="0" smtClean="0"/>
              <a:t> </a:t>
            </a:r>
            <a:r>
              <a:rPr lang="en-US" dirty="0" smtClean="0"/>
              <a:t>This project will get students involved in real world solutions to problems, possibly create business, and, hopefully, generate income for Rhode Island.</a:t>
            </a:r>
          </a:p>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quote from URI President David M. Dooley “Transformational Goals for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a:t>
            </a:r>
          </a:p>
          <a:p>
            <a:r>
              <a:rPr lang="en-US" sz="1200" i="1" kern="1200" dirty="0" smtClean="0">
                <a:solidFill>
                  <a:schemeClr val="tx1"/>
                </a:solidFill>
                <a:latin typeface="+mn-lt"/>
                <a:ea typeface="+mn-ea"/>
                <a:cs typeface="+mn-cs"/>
              </a:rPr>
              <a:t>“One of our essential roles as the state’s flagship university is to work with the public and private sectors to create a vibrant and sustainable Rhode Island economy.  We are uniquely positioned to increase the knowledge base through research, to convert new intellectual property into economic development, to establish jobs and small businesses, to produce business and industry leaders, and to provide critical expertise and innovative solutions to businesses, governments, and other who seek our assistance.”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C393A3-45D2-4FB6-BE4E-8EA60E97E2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 maintenance and removal can be expensive, especially if a tree falls on your house.  The $200K estimate was for a house in Brentwood, CA.  Trees fall on power lines and spark fires.  Although this type of incident</a:t>
            </a:r>
            <a:r>
              <a:rPr lang="en-US" baseline="0" dirty="0" smtClean="0"/>
              <a:t> is low probability, the consequences are high.</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some recent research on this topic.</a:t>
            </a:r>
          </a:p>
          <a:p>
            <a:r>
              <a:rPr lang="en-US" dirty="0" smtClean="0">
                <a:hlinkClick r:id="rId3"/>
              </a:rPr>
              <a:t>http://www.srs4702.forprod.vt.edu/pubsubj/pdf/01t34.pdf</a:t>
            </a:r>
            <a:endParaRPr lang="en-US" dirty="0" smtClean="0"/>
          </a:p>
          <a:p>
            <a:r>
              <a:rPr lang="en-US" dirty="0" smtClean="0">
                <a:hlinkClick r:id="rId4"/>
              </a:rPr>
              <a:t>http://waset.org/journals/waset/v2/v2-40.pdf</a:t>
            </a:r>
            <a:endParaRPr lang="en-US" dirty="0" smtClean="0"/>
          </a:p>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out in the URI College of Engineering but couldn’t quite understand all those forces and vectors in statics and dynamics.  I passed slide rule and math but I flunked statics and decided engineering wasn’t my calling.  I was graduated in 1971 with majors in psychology and biology, and minors in stat and speech and hearing.  Al Lott recommended I get a graduate degree at NMSU because it was far away from home, had a low student/faculty ratio, and the profs were from great universities.  So I tried ‘engineering psychology’ at NMSU which focuses on understanding the capabilities and limitations of humans and applying that knowledge to the design of equipment, user interfaces, and facilities so they are easy to use.  In 1974, I got a job at Lockheed in Sunnyvale, CA and stayed there until 2007.  I worked on ships,</a:t>
            </a:r>
            <a:r>
              <a:rPr lang="en-US" baseline="0" dirty="0" smtClean="0"/>
              <a:t> </a:t>
            </a:r>
            <a:r>
              <a:rPr lang="en-US" dirty="0" smtClean="0"/>
              <a:t>planes, communication centers, missiles, spacecraft, submarines, health care delivery systems and other things that ‘go bump in the night’.  Never a dull moment except between jobs when you’re looking for new work which was pretty often….  I retired in 2007, got married in 2008, and looked for a place to retire.  Which turned out to be Rhode Island which is pretty amazing because most people leave RI and</a:t>
            </a:r>
            <a:r>
              <a:rPr lang="en-US" baseline="0" dirty="0" smtClean="0"/>
              <a:t> </a:t>
            </a:r>
            <a:r>
              <a:rPr lang="en-US" dirty="0" smtClean="0"/>
              <a:t>don’t retire here.  But it’s worked out very well.</a:t>
            </a:r>
            <a:endParaRPr lang="en-US" dirty="0"/>
          </a:p>
        </p:txBody>
      </p:sp>
      <p:sp>
        <p:nvSpPr>
          <p:cNvPr id="4" name="Slide Number Placeholder 3"/>
          <p:cNvSpPr>
            <a:spLocks noGrp="1"/>
          </p:cNvSpPr>
          <p:nvPr>
            <p:ph type="sldNum" sz="quarter" idx="10"/>
          </p:nvPr>
        </p:nvSpPr>
        <p:spPr/>
        <p:txBody>
          <a:bodyPr/>
          <a:lstStyle/>
          <a:p>
            <a:fld id="{2E19E537-A418-4E2F-A9E1-467582F098A0}"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Carpenter ants are not the cause of tree decline, rather the effect of fungus or disease or excessive</a:t>
            </a:r>
            <a:r>
              <a:rPr lang="en-US" baseline="0" dirty="0" smtClean="0"/>
              <a:t> moisture or rot.  They are opportunistic insects, merely seeking a low humidity protected environment to raise their young.  So if you detect carpenter ants in a tree, then the probability is greater than zero that the tree is not healthy and is in slow decline.  </a:t>
            </a:r>
            <a:r>
              <a:rPr lang="en-US" baseline="0" dirty="0" err="1" smtClean="0"/>
              <a:t>TreeSafe</a:t>
            </a:r>
            <a:r>
              <a:rPr lang="en-US" baseline="0" dirty="0" smtClean="0"/>
              <a:t> is a device that will tell you an estimated probability of that decline and how compromised the structural integrity really is.</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Carpenter ants live in live or dead wood, houses, or wherever</a:t>
            </a:r>
            <a:r>
              <a:rPr lang="en-US" baseline="0" dirty="0" smtClean="0"/>
              <a:t> the humidity and </a:t>
            </a:r>
            <a:r>
              <a:rPr lang="en-US" baseline="0" smtClean="0"/>
              <a:t>environment suits them.</a:t>
            </a:r>
            <a:endParaRPr lang="en-US"/>
          </a:p>
        </p:txBody>
      </p:sp>
      <p:sp>
        <p:nvSpPr>
          <p:cNvPr id="4" name="Slide Number Placeholder 3"/>
          <p:cNvSpPr>
            <a:spLocks noGrp="1"/>
          </p:cNvSpPr>
          <p:nvPr>
            <p:ph type="sldNum" sz="quarter" idx="10"/>
          </p:nvPr>
        </p:nvSpPr>
        <p:spPr/>
        <p:txBody>
          <a:bodyPr/>
          <a:lstStyle/>
          <a:p>
            <a:fld id="{B5C393A3-45D2-4FB6-BE4E-8EA60E97E2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Carpenter ants</a:t>
            </a:r>
            <a:r>
              <a:rPr lang="en-US" baseline="0" dirty="0" smtClean="0"/>
              <a:t> can build a huge nest in 3 – 6 years with each nest holding tens or hundreds of thousands of workers.  That’s a lot of wood.</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Hurricane Irene, I walked through our neighborhood in West Kingston and took a walk through Crawley Reserve.  I noticed that healthy trees were not damaged.  The trees blown over and snapped at the base were hard wood oaks, not pines.  Damaged pine trees were more likely to be snapped off more than half way up the base, not at the base.</a:t>
            </a:r>
          </a:p>
          <a:p>
            <a:r>
              <a:rPr lang="en-US" dirty="0" smtClean="0"/>
              <a:t>Closer examination revealed that the oaks were compromised by massive infestations of carpenter ants.  Yet, their external bark and limbs showed no signs of disease or rot or infestation.   In other words, you could not tell by looking at the tree if it was compromised – likely to be blown over in the next wind storm or hurricane.</a:t>
            </a:r>
          </a:p>
        </p:txBody>
      </p:sp>
      <p:sp>
        <p:nvSpPr>
          <p:cNvPr id="4" name="Slide Number Placeholder 3"/>
          <p:cNvSpPr>
            <a:spLocks noGrp="1"/>
          </p:cNvSpPr>
          <p:nvPr>
            <p:ph type="sldNum" sz="quarter" idx="10"/>
          </p:nvPr>
        </p:nvSpPr>
        <p:spPr/>
        <p:txBody>
          <a:bodyPr/>
          <a:lstStyle/>
          <a:p>
            <a:fld id="{B5C393A3-45D2-4FB6-BE4E-8EA60E97E23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there’s a pony in the pile here.  Here’s why.  The density of wood of a healthy tree, about 1-2 feet above the crown</a:t>
            </a:r>
            <a:r>
              <a:rPr lang="en-US" baseline="0" dirty="0" smtClean="0"/>
              <a:t> up to 6 feet,</a:t>
            </a:r>
            <a:r>
              <a:rPr lang="en-US" dirty="0" smtClean="0"/>
              <a:t> is different than that of a diseased or infested hardwood tree.  A hardwood tree infested with carpenter ants is perforated with hundreds of cavities or galleries near ground level.  If you pass an acoustic sound wave through it, its acoustic signature will be different somehow from a healthy, solid heartwood tree.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PRIME Project I am proposing involves the following scientific disciplines: acoustics, material life sciences, mechanical and electrical design, computer science, and business.  Here’s why.  Literature and field research in life sciences is needed to discover how healthy trees differs from infested trees in terms of its acoustic signature, taking into account circumference, species, age, etc.  There is some recent work in the ultrasound area. Engineering research is needed to determine the most economical mechanical and electrical device to deliver, analyze and record sonic impulses (much like sonar).  I stress the word ‘economical’ because if the research shows there is a statistically significant difference between the acoustic signatures of healthy </a:t>
            </a:r>
            <a:r>
              <a:rPr lang="en-US" dirty="0" err="1" smtClean="0"/>
              <a:t>vs</a:t>
            </a:r>
            <a:r>
              <a:rPr lang="en-US" dirty="0" smtClean="0"/>
              <a:t> diseased trees, then this device and its associated acoustic algorithms and software can be licensed to commercial enterprises.  Being able to predict the structural integrity of a tree will save millions in property damage and injuries.  But it must be so</a:t>
            </a:r>
            <a:r>
              <a:rPr lang="en-US" baseline="0" dirty="0" smtClean="0"/>
              <a:t> simple that a utility worker, property owner, or landscape company worker can use it.  </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Sounding</a:t>
            </a:r>
            <a:r>
              <a:rPr lang="en-US" baseline="0" dirty="0" smtClean="0"/>
              <a:t> is the simplest method that involves an experienced ‘listener’ (logger) smacking the side of a tree and making a decision about how sound the tree is based on the tone of the sound.  But sounding is influenced by the thickness of the bark, the type of mallet, the experience of the listener – all variables.  Which is not good science.</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2F2531B-DF24-4EB4-AC8D-562CC4DF0880}" type="datetimeFigureOut">
              <a:rPr lang="en-US" smtClean="0"/>
              <a:pPr/>
              <a:t>3/7/2012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2F2531B-DF24-4EB4-AC8D-562CC4DF0880}" type="datetimeFigureOut">
              <a:rPr lang="en-US" smtClean="0"/>
              <a:pPr/>
              <a:t>3/7/2012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0951329-ECFE-4CC9-A3BA-05F5422E82E3}"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951329-ECFE-4CC9-A3BA-05F5422E82E3}"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F2531B-DF24-4EB4-AC8D-562CC4DF0880}" type="datetimeFigureOut">
              <a:rPr lang="en-US" smtClean="0"/>
              <a:pPr/>
              <a:t>3/7/2012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2F2531B-DF24-4EB4-AC8D-562CC4DF0880}" type="datetimeFigureOut">
              <a:rPr lang="en-US" smtClean="0"/>
              <a:pPr/>
              <a:t>3/7/2012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2F2531B-DF24-4EB4-AC8D-562CC4DF0880}" type="datetimeFigureOut">
              <a:rPr lang="en-US" smtClean="0"/>
              <a:pPr/>
              <a:t>3/7/2012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2F2531B-DF24-4EB4-AC8D-562CC4DF0880}" type="datetimeFigureOut">
              <a:rPr lang="en-US" smtClean="0"/>
              <a:pPr/>
              <a:t>3/7/2012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0951329-ECFE-4CC9-A3BA-05F5422E82E3}"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TreeSafe</a:t>
            </a:r>
            <a:r>
              <a:rPr lang="en-US" dirty="0" smtClean="0"/>
              <a:t/>
            </a:r>
            <a:br>
              <a:rPr lang="en-US" dirty="0" smtClean="0"/>
            </a:br>
            <a:r>
              <a:rPr lang="en-US" dirty="0" smtClean="0"/>
              <a:t>or “Sonograms for Trees”</a:t>
            </a:r>
            <a:endParaRPr lang="en-US" dirty="0"/>
          </a:p>
        </p:txBody>
      </p:sp>
      <p:sp>
        <p:nvSpPr>
          <p:cNvPr id="3" name="Subtitle 2"/>
          <p:cNvSpPr>
            <a:spLocks noGrp="1"/>
          </p:cNvSpPr>
          <p:nvPr>
            <p:ph type="subTitle" idx="1"/>
          </p:nvPr>
        </p:nvSpPr>
        <p:spPr>
          <a:xfrm>
            <a:off x="381000" y="3962400"/>
            <a:ext cx="8382000" cy="990600"/>
          </a:xfrm>
        </p:spPr>
        <p:txBody>
          <a:bodyPr>
            <a:normAutofit lnSpcReduction="10000"/>
          </a:bodyPr>
          <a:lstStyle/>
          <a:p>
            <a:r>
              <a:rPr lang="en-US" dirty="0" smtClean="0"/>
              <a:t>A non-invasive way to predict the structural integrity of trees.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Decay (Disease) Detectors</a:t>
            </a:r>
            <a:endParaRPr lang="en-US" dirty="0"/>
          </a:p>
        </p:txBody>
      </p:sp>
      <p:sp>
        <p:nvSpPr>
          <p:cNvPr id="3" name="Content Placeholder 2"/>
          <p:cNvSpPr>
            <a:spLocks noGrp="1"/>
          </p:cNvSpPr>
          <p:nvPr>
            <p:ph idx="1"/>
          </p:nvPr>
        </p:nvSpPr>
        <p:spPr/>
        <p:txBody>
          <a:bodyPr/>
          <a:lstStyle/>
          <a:p>
            <a:r>
              <a:rPr lang="en-US" dirty="0" smtClean="0"/>
              <a:t>Chemical – complex</a:t>
            </a:r>
          </a:p>
          <a:p>
            <a:pPr lvl="1"/>
            <a:r>
              <a:rPr lang="en-US" dirty="0" smtClean="0"/>
              <a:t>Based on detecting acetic acid and other fatty acids</a:t>
            </a:r>
          </a:p>
          <a:p>
            <a:pPr lvl="1"/>
            <a:r>
              <a:rPr lang="en-US" dirty="0" smtClean="0"/>
              <a:t>Requires incremental coring</a:t>
            </a:r>
          </a:p>
          <a:p>
            <a:pPr lvl="1"/>
            <a:r>
              <a:rPr lang="en-US" dirty="0" smtClean="0"/>
              <a:t>Damages the tree, creating wounds in the bark and cambium.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Decay (Disease) Detectors</a:t>
            </a:r>
            <a:endParaRPr lang="en-US" dirty="0"/>
          </a:p>
        </p:txBody>
      </p:sp>
      <p:sp>
        <p:nvSpPr>
          <p:cNvPr id="3" name="Content Placeholder 2"/>
          <p:cNvSpPr>
            <a:spLocks noGrp="1"/>
          </p:cNvSpPr>
          <p:nvPr>
            <p:ph idx="1"/>
          </p:nvPr>
        </p:nvSpPr>
        <p:spPr/>
        <p:txBody>
          <a:bodyPr/>
          <a:lstStyle/>
          <a:p>
            <a:r>
              <a:rPr lang="en-US" dirty="0" smtClean="0"/>
              <a:t>Tomography – complex </a:t>
            </a:r>
          </a:p>
          <a:p>
            <a:pPr lvl="1"/>
            <a:r>
              <a:rPr lang="en-US" dirty="0" smtClean="0"/>
              <a:t>Electric</a:t>
            </a:r>
          </a:p>
          <a:p>
            <a:pPr lvl="1"/>
            <a:r>
              <a:rPr lang="en-US" dirty="0" smtClean="0"/>
              <a:t>Geo-radar</a:t>
            </a:r>
          </a:p>
          <a:p>
            <a:pPr lvl="1"/>
            <a:r>
              <a:rPr lang="en-US" dirty="0" smtClean="0"/>
              <a:t>Ultrasonic (UDD)</a:t>
            </a:r>
          </a:p>
          <a:p>
            <a:pPr lvl="2"/>
            <a:r>
              <a:rPr lang="en-US" dirty="0" smtClean="0"/>
              <a:t>Most promising method</a:t>
            </a:r>
          </a:p>
          <a:p>
            <a:pPr lvl="2"/>
            <a:r>
              <a:rPr lang="en-US" dirty="0" smtClean="0"/>
              <a:t>Measures signal Time Of Flight (TOF)</a:t>
            </a:r>
          </a:p>
          <a:p>
            <a:pPr lvl="2"/>
            <a:r>
              <a:rPr lang="en-US" dirty="0" smtClean="0"/>
              <a:t>Function of tree diameter</a:t>
            </a:r>
          </a:p>
          <a:p>
            <a:pPr lvl="2"/>
            <a:r>
              <a:rPr lang="en-US" dirty="0" smtClean="0"/>
              <a:t>Species dependent</a:t>
            </a:r>
          </a:p>
          <a:p>
            <a:pPr lvl="2"/>
            <a:r>
              <a:rPr lang="en-US" dirty="0" smtClean="0"/>
              <a:t>Can inflict damaging wounds to tree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Methods</a:t>
            </a:r>
            <a:endParaRPr lang="en-US" dirty="0"/>
          </a:p>
        </p:txBody>
      </p:sp>
      <p:pic>
        <p:nvPicPr>
          <p:cNvPr id="4" name="Content Placeholder 3" descr="arborist methods.jpg"/>
          <p:cNvPicPr>
            <a:picLocks noGrp="1" noChangeAspect="1"/>
          </p:cNvPicPr>
          <p:nvPr>
            <p:ph idx="1"/>
          </p:nvPr>
        </p:nvPicPr>
        <p:blipFill>
          <a:blip r:embed="rId3" cstate="print"/>
          <a:stretch>
            <a:fillRect/>
          </a:stretch>
        </p:blipFill>
        <p:spPr>
          <a:xfrm>
            <a:off x="381000" y="2971800"/>
            <a:ext cx="8229600" cy="2956630"/>
          </a:xfrm>
        </p:spPr>
      </p:pic>
      <p:sp>
        <p:nvSpPr>
          <p:cNvPr id="5" name="Content Placeholder 2"/>
          <p:cNvSpPr txBox="1">
            <a:spLocks/>
          </p:cNvSpPr>
          <p:nvPr/>
        </p:nvSpPr>
        <p:spPr>
          <a:xfrm>
            <a:off x="152400" y="1600200"/>
            <a:ext cx="8763000" cy="4800600"/>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Most are invasive and damage the tree</a:t>
            </a:r>
            <a:endParaRPr lang="en-US" sz="28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Require multiple tools,</a:t>
            </a:r>
            <a:r>
              <a:rPr kumimoji="0" lang="en-US" sz="2800" b="0" i="0" u="none" strike="noStrike" kern="1200" cap="none" spc="0" normalizeH="0" noProof="0" dirty="0" smtClean="0">
                <a:ln>
                  <a:noFill/>
                </a:ln>
                <a:solidFill>
                  <a:schemeClr val="tx1"/>
                </a:solidFill>
                <a:effectLst/>
                <a:uLnTx/>
                <a:uFillTx/>
                <a:latin typeface="+mn-lt"/>
                <a:ea typeface="+mn-ea"/>
                <a:cs typeface="+mn-cs"/>
              </a:rPr>
              <a:t> techniques, and skills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UDD Discrimination</a:t>
            </a:r>
            <a:endParaRPr lang="en-US" dirty="0"/>
          </a:p>
        </p:txBody>
      </p:sp>
      <p:sp>
        <p:nvSpPr>
          <p:cNvPr id="4" name="Content Placeholder 3"/>
          <p:cNvSpPr>
            <a:spLocks noGrp="1"/>
          </p:cNvSpPr>
          <p:nvPr>
            <p:ph sz="half" idx="1"/>
          </p:nvPr>
        </p:nvSpPr>
        <p:spPr>
          <a:xfrm>
            <a:off x="4495800" y="1676400"/>
            <a:ext cx="4038600" cy="4526280"/>
          </a:xfrm>
        </p:spPr>
        <p:txBody>
          <a:bodyPr/>
          <a:lstStyle/>
          <a:p>
            <a:r>
              <a:rPr lang="en-US" dirty="0" smtClean="0"/>
              <a:t>Waveform A shows the energy amplitude (volts) versus time (microseconds) for sound wood.</a:t>
            </a:r>
          </a:p>
          <a:p>
            <a:endParaRPr lang="en-US" dirty="0" smtClean="0"/>
          </a:p>
          <a:p>
            <a:r>
              <a:rPr lang="en-US" dirty="0" smtClean="0"/>
              <a:t>Waveform B shows advanced decay or a hole.</a:t>
            </a:r>
            <a:endParaRPr lang="en-US" dirty="0"/>
          </a:p>
        </p:txBody>
      </p:sp>
      <p:grpSp>
        <p:nvGrpSpPr>
          <p:cNvPr id="31" name="Group 30"/>
          <p:cNvGrpSpPr/>
          <p:nvPr/>
        </p:nvGrpSpPr>
        <p:grpSpPr>
          <a:xfrm>
            <a:off x="685801" y="1981200"/>
            <a:ext cx="3581400" cy="2121932"/>
            <a:chOff x="685801" y="1981200"/>
            <a:chExt cx="3581400" cy="2121932"/>
          </a:xfrm>
        </p:grpSpPr>
        <p:cxnSp>
          <p:nvCxnSpPr>
            <p:cNvPr id="6" name="Straight Connector 5"/>
            <p:cNvCxnSpPr/>
            <p:nvPr/>
          </p:nvCxnSpPr>
          <p:spPr bwMode="auto">
            <a:xfrm>
              <a:off x="1143001" y="1981200"/>
              <a:ext cx="0" cy="167640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8" name="Straight Connector 7"/>
            <p:cNvCxnSpPr/>
            <p:nvPr/>
          </p:nvCxnSpPr>
          <p:spPr bwMode="auto">
            <a:xfrm>
              <a:off x="1143001" y="3657600"/>
              <a:ext cx="3124200" cy="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a:off x="1219201" y="1981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1219201" y="2362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1219201" y="3124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1219201" y="3505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rot="16200000">
              <a:off x="265173" y="2554228"/>
              <a:ext cx="1210588" cy="369332"/>
            </a:xfrm>
            <a:prstGeom prst="rect">
              <a:avLst/>
            </a:prstGeom>
            <a:noFill/>
          </p:spPr>
          <p:txBody>
            <a:bodyPr wrap="none" rtlCol="0">
              <a:spAutoFit/>
            </a:bodyPr>
            <a:lstStyle/>
            <a:p>
              <a:r>
                <a:rPr lang="en-US" dirty="0" smtClean="0"/>
                <a:t>Amplitude</a:t>
              </a:r>
              <a:endParaRPr lang="en-US" dirty="0"/>
            </a:p>
          </p:txBody>
        </p:sp>
        <p:sp>
          <p:nvSpPr>
            <p:cNvPr id="17" name="TextBox 16"/>
            <p:cNvSpPr txBox="1"/>
            <p:nvPr/>
          </p:nvSpPr>
          <p:spPr>
            <a:xfrm>
              <a:off x="2133600" y="3733800"/>
              <a:ext cx="689035" cy="369332"/>
            </a:xfrm>
            <a:prstGeom prst="rect">
              <a:avLst/>
            </a:prstGeom>
            <a:noFill/>
          </p:spPr>
          <p:txBody>
            <a:bodyPr wrap="none" rtlCol="0">
              <a:spAutoFit/>
            </a:bodyPr>
            <a:lstStyle/>
            <a:p>
              <a:r>
                <a:rPr lang="en-US" dirty="0" smtClean="0"/>
                <a:t>Time</a:t>
              </a:r>
              <a:endParaRPr lang="en-US" dirty="0"/>
            </a:p>
          </p:txBody>
        </p:sp>
        <p:cxnSp>
          <p:nvCxnSpPr>
            <p:cNvPr id="30" name="Straight Connector 29"/>
            <p:cNvCxnSpPr/>
            <p:nvPr/>
          </p:nvCxnSpPr>
          <p:spPr bwMode="auto">
            <a:xfrm>
              <a:off x="1219200" y="2743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grpSp>
      <p:grpSp>
        <p:nvGrpSpPr>
          <p:cNvPr id="32" name="Group 31"/>
          <p:cNvGrpSpPr/>
          <p:nvPr/>
        </p:nvGrpSpPr>
        <p:grpSpPr>
          <a:xfrm>
            <a:off x="685800" y="4495800"/>
            <a:ext cx="3581400" cy="2121932"/>
            <a:chOff x="685801" y="1981200"/>
            <a:chExt cx="3581400" cy="2121932"/>
          </a:xfrm>
        </p:grpSpPr>
        <p:cxnSp>
          <p:nvCxnSpPr>
            <p:cNvPr id="33" name="Straight Connector 32"/>
            <p:cNvCxnSpPr/>
            <p:nvPr/>
          </p:nvCxnSpPr>
          <p:spPr bwMode="auto">
            <a:xfrm>
              <a:off x="1143001" y="1981200"/>
              <a:ext cx="0" cy="167640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1143001" y="3657600"/>
              <a:ext cx="3124200" cy="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219201" y="1981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219201" y="2362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219201" y="3124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219201" y="3505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9" name="TextBox 38"/>
            <p:cNvSpPr txBox="1"/>
            <p:nvPr/>
          </p:nvSpPr>
          <p:spPr>
            <a:xfrm rot="16200000">
              <a:off x="265173" y="2554228"/>
              <a:ext cx="1210588" cy="369332"/>
            </a:xfrm>
            <a:prstGeom prst="rect">
              <a:avLst/>
            </a:prstGeom>
            <a:noFill/>
          </p:spPr>
          <p:txBody>
            <a:bodyPr wrap="none" rtlCol="0">
              <a:spAutoFit/>
            </a:bodyPr>
            <a:lstStyle/>
            <a:p>
              <a:r>
                <a:rPr lang="en-US" dirty="0" smtClean="0"/>
                <a:t>Amplitude</a:t>
              </a:r>
              <a:endParaRPr lang="en-US" dirty="0"/>
            </a:p>
          </p:txBody>
        </p:sp>
        <p:sp>
          <p:nvSpPr>
            <p:cNvPr id="40" name="TextBox 39"/>
            <p:cNvSpPr txBox="1"/>
            <p:nvPr/>
          </p:nvSpPr>
          <p:spPr>
            <a:xfrm>
              <a:off x="2133600" y="3733800"/>
              <a:ext cx="689035" cy="369332"/>
            </a:xfrm>
            <a:prstGeom prst="rect">
              <a:avLst/>
            </a:prstGeom>
            <a:noFill/>
          </p:spPr>
          <p:txBody>
            <a:bodyPr wrap="none" rtlCol="0">
              <a:spAutoFit/>
            </a:bodyPr>
            <a:lstStyle/>
            <a:p>
              <a:r>
                <a:rPr lang="en-US" dirty="0" smtClean="0"/>
                <a:t>Time</a:t>
              </a:r>
              <a:endParaRPr lang="en-US" dirty="0"/>
            </a:p>
          </p:txBody>
        </p:sp>
        <p:cxnSp>
          <p:nvCxnSpPr>
            <p:cNvPr id="41" name="Straight Connector 40"/>
            <p:cNvCxnSpPr/>
            <p:nvPr/>
          </p:nvCxnSpPr>
          <p:spPr bwMode="auto">
            <a:xfrm>
              <a:off x="1219200" y="2743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grpSp>
      <p:cxnSp>
        <p:nvCxnSpPr>
          <p:cNvPr id="45" name="Straight Connector 44"/>
          <p:cNvCxnSpPr/>
          <p:nvPr/>
        </p:nvCxnSpPr>
        <p:spPr bwMode="auto">
          <a:xfrm>
            <a:off x="1600200" y="2743200"/>
            <a:ext cx="76200" cy="3048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1676400" y="2438400"/>
            <a:ext cx="76200" cy="6096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1752600" y="2438400"/>
            <a:ext cx="76200" cy="8382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1828800" y="2133600"/>
            <a:ext cx="76200" cy="11430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1905000" y="2133600"/>
            <a:ext cx="152400" cy="12192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1" name="Straight Connector 60"/>
          <p:cNvCxnSpPr/>
          <p:nvPr/>
        </p:nvCxnSpPr>
        <p:spPr bwMode="auto">
          <a:xfrm flipV="1">
            <a:off x="2057400" y="2209800"/>
            <a:ext cx="76200" cy="11430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33600" y="2209800"/>
            <a:ext cx="152400" cy="9144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286000" y="2438400"/>
            <a:ext cx="76200" cy="6858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7" name="Straight Connector 66"/>
          <p:cNvCxnSpPr/>
          <p:nvPr/>
        </p:nvCxnSpPr>
        <p:spPr bwMode="auto">
          <a:xfrm>
            <a:off x="2362200" y="2438400"/>
            <a:ext cx="76200" cy="5334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9" name="Straight Connector 68"/>
          <p:cNvCxnSpPr/>
          <p:nvPr/>
        </p:nvCxnSpPr>
        <p:spPr bwMode="auto">
          <a:xfrm flipV="1">
            <a:off x="2438400" y="2514600"/>
            <a:ext cx="76200" cy="4572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2514600"/>
            <a:ext cx="76200" cy="3810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90800" y="27432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6" name="Straight Connector 75"/>
          <p:cNvCxnSpPr/>
          <p:nvPr/>
        </p:nvCxnSpPr>
        <p:spPr bwMode="auto">
          <a:xfrm>
            <a:off x="2667000" y="2743200"/>
            <a:ext cx="6858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219200" y="2743200"/>
            <a:ext cx="3810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219200" y="5257800"/>
            <a:ext cx="3048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3" name="Straight Connector 82"/>
          <p:cNvCxnSpPr/>
          <p:nvPr/>
        </p:nvCxnSpPr>
        <p:spPr bwMode="auto">
          <a:xfrm flipV="1">
            <a:off x="1524000" y="51054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16002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16764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9" name="Straight Connector 88"/>
          <p:cNvCxnSpPr/>
          <p:nvPr/>
        </p:nvCxnSpPr>
        <p:spPr bwMode="auto">
          <a:xfrm>
            <a:off x="17526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1" name="Straight Connector 90"/>
          <p:cNvCxnSpPr/>
          <p:nvPr/>
        </p:nvCxnSpPr>
        <p:spPr bwMode="auto">
          <a:xfrm flipV="1">
            <a:off x="18288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3" name="Straight Connector 92"/>
          <p:cNvCxnSpPr/>
          <p:nvPr/>
        </p:nvCxnSpPr>
        <p:spPr bwMode="auto">
          <a:xfrm>
            <a:off x="19050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5" name="Straight Connector 94"/>
          <p:cNvCxnSpPr/>
          <p:nvPr/>
        </p:nvCxnSpPr>
        <p:spPr bwMode="auto">
          <a:xfrm flipV="1">
            <a:off x="19812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7" name="Straight Connector 96"/>
          <p:cNvCxnSpPr/>
          <p:nvPr/>
        </p:nvCxnSpPr>
        <p:spPr bwMode="auto">
          <a:xfrm>
            <a:off x="20574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2133600" y="5181600"/>
            <a:ext cx="76200" cy="2286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1" name="Straight Connector 100"/>
          <p:cNvCxnSpPr/>
          <p:nvPr/>
        </p:nvCxnSpPr>
        <p:spPr bwMode="auto">
          <a:xfrm>
            <a:off x="2209800" y="51816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3" name="Straight Connector 102"/>
          <p:cNvCxnSpPr/>
          <p:nvPr/>
        </p:nvCxnSpPr>
        <p:spPr bwMode="auto">
          <a:xfrm flipV="1">
            <a:off x="2286000" y="5181600"/>
            <a:ext cx="1524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5" name="Straight Connector 104"/>
          <p:cNvCxnSpPr/>
          <p:nvPr/>
        </p:nvCxnSpPr>
        <p:spPr bwMode="auto">
          <a:xfrm>
            <a:off x="2438400" y="51816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7" name="Straight Connector 106"/>
          <p:cNvCxnSpPr/>
          <p:nvPr/>
        </p:nvCxnSpPr>
        <p:spPr bwMode="auto">
          <a:xfrm flipV="1">
            <a:off x="2514600" y="5257800"/>
            <a:ext cx="76200" cy="762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2590800" y="5257800"/>
            <a:ext cx="685800" cy="0"/>
          </a:xfrm>
          <a:prstGeom prst="line">
            <a:avLst/>
          </a:prstGeom>
          <a:solidFill>
            <a:schemeClr val="accent1"/>
          </a:solidFill>
          <a:ln w="31750" cap="sq" cmpd="sng" algn="ctr">
            <a:solidFill>
              <a:schemeClr val="tx1"/>
            </a:solidFill>
            <a:prstDash val="solid"/>
            <a:round/>
            <a:headEnd type="none" w="sm" len="sm"/>
            <a:tailEnd type="none" w="sm" len="sm"/>
          </a:ln>
          <a:effectLst/>
        </p:spPr>
      </p:cxnSp>
      <p:sp>
        <p:nvSpPr>
          <p:cNvPr id="110" name="TextBox 109"/>
          <p:cNvSpPr txBox="1"/>
          <p:nvPr/>
        </p:nvSpPr>
        <p:spPr>
          <a:xfrm>
            <a:off x="1295400" y="1981200"/>
            <a:ext cx="444352" cy="523220"/>
          </a:xfrm>
          <a:prstGeom prst="rect">
            <a:avLst/>
          </a:prstGeom>
          <a:noFill/>
        </p:spPr>
        <p:txBody>
          <a:bodyPr wrap="none" rtlCol="0">
            <a:spAutoFit/>
          </a:bodyPr>
          <a:lstStyle/>
          <a:p>
            <a:r>
              <a:rPr lang="en-US" sz="2800" b="1" dirty="0" smtClean="0"/>
              <a:t>A</a:t>
            </a:r>
            <a:endParaRPr lang="en-US" sz="2800" b="1" dirty="0"/>
          </a:p>
        </p:txBody>
      </p:sp>
      <p:sp>
        <p:nvSpPr>
          <p:cNvPr id="111" name="TextBox 110"/>
          <p:cNvSpPr txBox="1"/>
          <p:nvPr/>
        </p:nvSpPr>
        <p:spPr>
          <a:xfrm>
            <a:off x="1219200" y="4495800"/>
            <a:ext cx="444352" cy="523220"/>
          </a:xfrm>
          <a:prstGeom prst="rect">
            <a:avLst/>
          </a:prstGeom>
          <a:noFill/>
        </p:spPr>
        <p:txBody>
          <a:bodyPr wrap="none" rtlCol="0">
            <a:spAutoFit/>
          </a:bodyPr>
          <a:lstStyle/>
          <a:p>
            <a:r>
              <a:rPr lang="en-US" sz="2800" b="1" dirty="0" smtClean="0"/>
              <a:t>B</a:t>
            </a:r>
            <a:endParaRPr 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guidelines exist </a:t>
            </a:r>
            <a:endParaRPr lang="en-US" dirty="0"/>
          </a:p>
        </p:txBody>
      </p:sp>
      <p:sp>
        <p:nvSpPr>
          <p:cNvPr id="3" name="Content Placeholder 2"/>
          <p:cNvSpPr>
            <a:spLocks noGrp="1"/>
          </p:cNvSpPr>
          <p:nvPr>
            <p:ph idx="1"/>
          </p:nvPr>
        </p:nvSpPr>
        <p:spPr/>
        <p:txBody>
          <a:bodyPr/>
          <a:lstStyle/>
          <a:p>
            <a:r>
              <a:rPr lang="en-US" dirty="0" smtClean="0"/>
              <a:t>Data available for the ‘1/3 Rule’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2286000"/>
            <a:ext cx="7748751" cy="40870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Problem Statement	</a:t>
            </a:r>
            <a:endParaRPr lang="en-US" dirty="0"/>
          </a:p>
        </p:txBody>
      </p:sp>
      <p:sp>
        <p:nvSpPr>
          <p:cNvPr id="3" name="Content Placeholder 2"/>
          <p:cNvSpPr>
            <a:spLocks noGrp="1"/>
          </p:cNvSpPr>
          <p:nvPr>
            <p:ph idx="1"/>
          </p:nvPr>
        </p:nvSpPr>
        <p:spPr>
          <a:xfrm>
            <a:off x="152400" y="1600200"/>
            <a:ext cx="8763000" cy="4800600"/>
          </a:xfrm>
        </p:spPr>
        <p:txBody>
          <a:bodyPr/>
          <a:lstStyle/>
          <a:p>
            <a:r>
              <a:rPr lang="en-US" sz="2800" dirty="0" smtClean="0"/>
              <a:t>Research and design a non-invasive, inexpensive, simple system that consists of…</a:t>
            </a:r>
          </a:p>
          <a:p>
            <a:r>
              <a:rPr lang="en-US" sz="2800" dirty="0" smtClean="0"/>
              <a:t>A transducer to transmit the signal to…</a:t>
            </a:r>
          </a:p>
          <a:p>
            <a:r>
              <a:rPr lang="en-US" sz="2800" dirty="0" smtClean="0"/>
              <a:t>A smart phone, tablet, or laptop…</a:t>
            </a:r>
          </a:p>
          <a:p>
            <a:r>
              <a:rPr lang="en-US" sz="2800" dirty="0" smtClean="0"/>
              <a:t>And acoustic waveform analysis algorithm, software application and database…</a:t>
            </a:r>
          </a:p>
          <a:p>
            <a:r>
              <a:rPr lang="en-US" sz="2800" dirty="0" smtClean="0"/>
              <a:t>To determine with reasonable degrees of certainty (1/3 rule or better)…</a:t>
            </a:r>
          </a:p>
          <a:p>
            <a:r>
              <a:rPr lang="en-US" sz="2800" dirty="0" smtClean="0"/>
              <a:t>If a tree is infested with carpenter ants…</a:t>
            </a:r>
          </a:p>
          <a:p>
            <a:r>
              <a:rPr lang="en-US" sz="2800" dirty="0" smtClean="0"/>
              <a:t>Without requiring skilled image or acoustic signal interpretation.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System</a:t>
            </a:r>
            <a:endParaRPr lang="en-US" dirty="0"/>
          </a:p>
        </p:txBody>
      </p:sp>
      <p:sp>
        <p:nvSpPr>
          <p:cNvPr id="1027" name="laptop"/>
          <p:cNvSpPr>
            <a:spLocks noEditPoints="1" noChangeArrowheads="1"/>
          </p:cNvSpPr>
          <p:nvPr/>
        </p:nvSpPr>
        <p:spPr bwMode="auto">
          <a:xfrm>
            <a:off x="4267200" y="2667000"/>
            <a:ext cx="838200" cy="6096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9" name="Picture 5" descr="C:\Documents and Settings\Administrator\Local Settings\Temporary Internet Files\Content.IE5\EJBFAMMV\MC900432629[1].png"/>
          <p:cNvPicPr>
            <a:picLocks noChangeAspect="1" noChangeArrowheads="1"/>
          </p:cNvPicPr>
          <p:nvPr/>
        </p:nvPicPr>
        <p:blipFill>
          <a:blip r:embed="rId3" cstate="print"/>
          <a:srcRect/>
          <a:stretch>
            <a:fillRect/>
          </a:stretch>
        </p:blipFill>
        <p:spPr bwMode="auto">
          <a:xfrm>
            <a:off x="4332288" y="3276600"/>
            <a:ext cx="685800" cy="685800"/>
          </a:xfrm>
          <a:prstGeom prst="rect">
            <a:avLst/>
          </a:prstGeom>
          <a:noFill/>
        </p:spPr>
      </p:pic>
      <p:pic>
        <p:nvPicPr>
          <p:cNvPr id="1033" name="Picture 9" descr="C:\Documents and Settings\Administrator\Local Settings\Temporary Internet Files\Content.IE5\W9FY3RZ9\MC900237843[1].wmf"/>
          <p:cNvPicPr>
            <a:picLocks noChangeAspect="1" noChangeArrowheads="1"/>
          </p:cNvPicPr>
          <p:nvPr/>
        </p:nvPicPr>
        <p:blipFill>
          <a:blip r:embed="rId4" cstate="print"/>
          <a:srcRect/>
          <a:stretch>
            <a:fillRect/>
          </a:stretch>
        </p:blipFill>
        <p:spPr bwMode="auto">
          <a:xfrm>
            <a:off x="4419600" y="3962400"/>
            <a:ext cx="577850" cy="624337"/>
          </a:xfrm>
          <a:prstGeom prst="rect">
            <a:avLst/>
          </a:prstGeom>
          <a:noFill/>
        </p:spPr>
      </p:pic>
      <p:grpSp>
        <p:nvGrpSpPr>
          <p:cNvPr id="21" name="Group 20"/>
          <p:cNvGrpSpPr/>
          <p:nvPr/>
        </p:nvGrpSpPr>
        <p:grpSpPr>
          <a:xfrm>
            <a:off x="7162800" y="1828800"/>
            <a:ext cx="1600200" cy="3048000"/>
            <a:chOff x="6934200" y="2133600"/>
            <a:chExt cx="1600200" cy="3048000"/>
          </a:xfrm>
        </p:grpSpPr>
        <p:sp>
          <p:nvSpPr>
            <p:cNvPr id="15" name="Rectangle 14"/>
            <p:cNvSpPr/>
            <p:nvPr/>
          </p:nvSpPr>
          <p:spPr>
            <a:xfrm>
              <a:off x="6934200" y="2133600"/>
              <a:ext cx="1600200" cy="304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34" name="Picture 10"/>
            <p:cNvPicPr>
              <a:picLocks noChangeAspect="1" noChangeArrowheads="1"/>
            </p:cNvPicPr>
            <p:nvPr/>
          </p:nvPicPr>
          <p:blipFill>
            <a:blip r:embed="rId5" cstate="print"/>
            <a:srcRect/>
            <a:stretch>
              <a:fillRect/>
            </a:stretch>
          </p:blipFill>
          <p:spPr bwMode="auto">
            <a:xfrm>
              <a:off x="7467600" y="3581400"/>
              <a:ext cx="995030" cy="568234"/>
            </a:xfrm>
            <a:prstGeom prst="rect">
              <a:avLst/>
            </a:prstGeom>
            <a:noFill/>
            <a:ln w="9525">
              <a:noFill/>
              <a:miter lim="800000"/>
              <a:headEnd/>
              <a:tailEnd/>
            </a:ln>
          </p:spPr>
        </p:pic>
        <p:sp>
          <p:nvSpPr>
            <p:cNvPr id="16" name="TextBox 15"/>
            <p:cNvSpPr txBox="1"/>
            <p:nvPr/>
          </p:nvSpPr>
          <p:spPr>
            <a:xfrm>
              <a:off x="7239000" y="2133600"/>
              <a:ext cx="903068" cy="369332"/>
            </a:xfrm>
            <a:prstGeom prst="rect">
              <a:avLst/>
            </a:prstGeom>
            <a:noFill/>
          </p:spPr>
          <p:txBody>
            <a:bodyPr wrap="none" rtlCol="0">
              <a:spAutoFit/>
            </a:bodyPr>
            <a:lstStyle/>
            <a:p>
              <a:r>
                <a:rPr lang="en-US" dirty="0" smtClean="0">
                  <a:solidFill>
                    <a:schemeClr val="bg1"/>
                  </a:solidFill>
                </a:rPr>
                <a:t>Report</a:t>
              </a:r>
              <a:endParaRPr lang="en-US" dirty="0">
                <a:solidFill>
                  <a:schemeClr val="bg1"/>
                </a:solidFill>
              </a:endParaRPr>
            </a:p>
          </p:txBody>
        </p:sp>
        <p:pic>
          <p:nvPicPr>
            <p:cNvPr id="1035" name="Picture 11"/>
            <p:cNvPicPr>
              <a:picLocks noChangeAspect="1" noChangeArrowheads="1"/>
            </p:cNvPicPr>
            <p:nvPr/>
          </p:nvPicPr>
          <p:blipFill>
            <a:blip r:embed="rId6" cstate="print"/>
            <a:srcRect/>
            <a:stretch>
              <a:fillRect/>
            </a:stretch>
          </p:blipFill>
          <p:spPr bwMode="auto">
            <a:xfrm>
              <a:off x="7010400" y="2514600"/>
              <a:ext cx="1357313" cy="498750"/>
            </a:xfrm>
            <a:prstGeom prst="rect">
              <a:avLst/>
            </a:prstGeom>
            <a:noFill/>
            <a:ln w="9525">
              <a:noFill/>
              <a:miter lim="800000"/>
              <a:headEnd/>
              <a:tailEnd/>
            </a:ln>
          </p:spPr>
        </p:pic>
        <p:pic>
          <p:nvPicPr>
            <p:cNvPr id="18" name="Picture 11"/>
            <p:cNvPicPr>
              <a:picLocks noChangeAspect="1" noChangeArrowheads="1"/>
            </p:cNvPicPr>
            <p:nvPr/>
          </p:nvPicPr>
          <p:blipFill>
            <a:blip r:embed="rId6" cstate="print"/>
            <a:srcRect/>
            <a:stretch>
              <a:fillRect/>
            </a:stretch>
          </p:blipFill>
          <p:spPr bwMode="auto">
            <a:xfrm>
              <a:off x="7010400" y="3124200"/>
              <a:ext cx="1357313" cy="498750"/>
            </a:xfrm>
            <a:prstGeom prst="rect">
              <a:avLst/>
            </a:prstGeom>
            <a:noFill/>
            <a:ln w="9525">
              <a:noFill/>
              <a:miter lim="800000"/>
              <a:headEnd/>
              <a:tailEnd/>
            </a:ln>
          </p:spPr>
        </p:pic>
        <p:pic>
          <p:nvPicPr>
            <p:cNvPr id="1036" name="Picture 12"/>
            <p:cNvPicPr>
              <a:picLocks noChangeAspect="1" noChangeArrowheads="1"/>
            </p:cNvPicPr>
            <p:nvPr/>
          </p:nvPicPr>
          <p:blipFill>
            <a:blip r:embed="rId7" cstate="print"/>
            <a:srcRect/>
            <a:stretch>
              <a:fillRect/>
            </a:stretch>
          </p:blipFill>
          <p:spPr bwMode="auto">
            <a:xfrm>
              <a:off x="7010400" y="4038600"/>
              <a:ext cx="971550" cy="501115"/>
            </a:xfrm>
            <a:prstGeom prst="rect">
              <a:avLst/>
            </a:prstGeom>
            <a:noFill/>
            <a:ln w="9525">
              <a:noFill/>
              <a:miter lim="800000"/>
              <a:headEnd/>
              <a:tailEnd/>
            </a:ln>
          </p:spPr>
        </p:pic>
        <p:pic>
          <p:nvPicPr>
            <p:cNvPr id="20" name="Picture 11"/>
            <p:cNvPicPr>
              <a:picLocks noChangeAspect="1" noChangeArrowheads="1"/>
            </p:cNvPicPr>
            <p:nvPr/>
          </p:nvPicPr>
          <p:blipFill>
            <a:blip r:embed="rId6" cstate="print"/>
            <a:srcRect/>
            <a:stretch>
              <a:fillRect/>
            </a:stretch>
          </p:blipFill>
          <p:spPr bwMode="auto">
            <a:xfrm>
              <a:off x="7010400" y="4572000"/>
              <a:ext cx="1357313" cy="498750"/>
            </a:xfrm>
            <a:prstGeom prst="rect">
              <a:avLst/>
            </a:prstGeom>
            <a:noFill/>
            <a:ln w="9525">
              <a:noFill/>
              <a:miter lim="800000"/>
              <a:headEnd/>
              <a:tailEnd/>
            </a:ln>
          </p:spPr>
        </p:pic>
      </p:grpSp>
      <p:sp>
        <p:nvSpPr>
          <p:cNvPr id="26" name="TextBox 25"/>
          <p:cNvSpPr txBox="1"/>
          <p:nvPr/>
        </p:nvSpPr>
        <p:spPr>
          <a:xfrm>
            <a:off x="6682691" y="4953000"/>
            <a:ext cx="2308909" cy="1569660"/>
          </a:xfrm>
          <a:prstGeom prst="rect">
            <a:avLst/>
          </a:prstGeom>
          <a:noFill/>
        </p:spPr>
        <p:txBody>
          <a:bodyPr wrap="square" rtlCol="0">
            <a:spAutoFit/>
          </a:bodyPr>
          <a:lstStyle/>
          <a:p>
            <a:r>
              <a:rPr lang="en-US" sz="1600" dirty="0" err="1" smtClean="0"/>
              <a:t>TreeSafe</a:t>
            </a:r>
            <a:r>
              <a:rPr lang="en-US" sz="1600" dirty="0" smtClean="0"/>
              <a:t> app collects and formats </a:t>
            </a:r>
            <a:r>
              <a:rPr lang="en-US" sz="1600" dirty="0" err="1" smtClean="0"/>
              <a:t>gps</a:t>
            </a:r>
            <a:r>
              <a:rPr lang="en-US" sz="1600" dirty="0" smtClean="0"/>
              <a:t>, webcam, text and data for email </a:t>
            </a:r>
            <a:r>
              <a:rPr lang="en-US" sz="1600" dirty="0" err="1" smtClean="0"/>
              <a:t>pdf</a:t>
            </a:r>
            <a:r>
              <a:rPr lang="en-US" sz="1600" dirty="0" smtClean="0"/>
              <a:t> attachment to addressee.</a:t>
            </a:r>
            <a:endParaRPr lang="en-US" sz="1600" dirty="0"/>
          </a:p>
        </p:txBody>
      </p:sp>
      <p:sp>
        <p:nvSpPr>
          <p:cNvPr id="27" name="TextBox 26"/>
          <p:cNvSpPr txBox="1"/>
          <p:nvPr/>
        </p:nvSpPr>
        <p:spPr>
          <a:xfrm>
            <a:off x="3962400" y="4800600"/>
            <a:ext cx="2461309" cy="1569660"/>
          </a:xfrm>
          <a:prstGeom prst="rect">
            <a:avLst/>
          </a:prstGeom>
          <a:noFill/>
        </p:spPr>
        <p:txBody>
          <a:bodyPr wrap="square" rtlCol="0">
            <a:spAutoFit/>
          </a:bodyPr>
          <a:lstStyle/>
          <a:p>
            <a:r>
              <a:rPr lang="en-US" sz="1600" dirty="0" smtClean="0"/>
              <a:t>Laptop, smart phone or tablet software analyze input, compare to online data base info and display results in PDF auto-fill form.</a:t>
            </a:r>
            <a:endParaRPr lang="en-US" sz="1600" dirty="0"/>
          </a:p>
        </p:txBody>
      </p:sp>
      <p:pic>
        <p:nvPicPr>
          <p:cNvPr id="29" name="Picture 28" descr="tree.jpg"/>
          <p:cNvPicPr>
            <a:picLocks noChangeAspect="1"/>
          </p:cNvPicPr>
          <p:nvPr/>
        </p:nvPicPr>
        <p:blipFill>
          <a:blip r:embed="rId8" cstate="print"/>
          <a:stretch>
            <a:fillRect/>
          </a:stretch>
        </p:blipFill>
        <p:spPr>
          <a:xfrm>
            <a:off x="457200" y="1600200"/>
            <a:ext cx="2895600" cy="3657600"/>
          </a:xfrm>
          <a:prstGeom prst="rect">
            <a:avLst/>
          </a:prstGeom>
        </p:spPr>
      </p:pic>
      <p:sp>
        <p:nvSpPr>
          <p:cNvPr id="30" name="Flowchart: Merge 29"/>
          <p:cNvSpPr/>
          <p:nvPr/>
        </p:nvSpPr>
        <p:spPr>
          <a:xfrm rot="5400000">
            <a:off x="2039247" y="4132953"/>
            <a:ext cx="304800" cy="420895"/>
          </a:xfrm>
          <a:prstGeom prst="flowChartMerge">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362200" y="3581401"/>
            <a:ext cx="1371600" cy="838200"/>
          </a:xfrm>
          <a:custGeom>
            <a:avLst/>
            <a:gdLst>
              <a:gd name="connsiteX0" fmla="*/ 0 w 1584960"/>
              <a:gd name="connsiteY0" fmla="*/ 650240 h 719667"/>
              <a:gd name="connsiteX1" fmla="*/ 751840 w 1584960"/>
              <a:gd name="connsiteY1" fmla="*/ 629920 h 719667"/>
              <a:gd name="connsiteX2" fmla="*/ 822960 w 1584960"/>
              <a:gd name="connsiteY2" fmla="*/ 111760 h 719667"/>
              <a:gd name="connsiteX3" fmla="*/ 1584960 w 1584960"/>
              <a:gd name="connsiteY3" fmla="*/ 0 h 719667"/>
            </a:gdLst>
            <a:ahLst/>
            <a:cxnLst>
              <a:cxn ang="0">
                <a:pos x="connsiteX0" y="connsiteY0"/>
              </a:cxn>
              <a:cxn ang="0">
                <a:pos x="connsiteX1" y="connsiteY1"/>
              </a:cxn>
              <a:cxn ang="0">
                <a:pos x="connsiteX2" y="connsiteY2"/>
              </a:cxn>
              <a:cxn ang="0">
                <a:pos x="connsiteX3" y="connsiteY3"/>
              </a:cxn>
            </a:cxnLst>
            <a:rect l="l" t="t" r="r" b="b"/>
            <a:pathLst>
              <a:path w="1584960" h="719667">
                <a:moveTo>
                  <a:pt x="0" y="650240"/>
                </a:moveTo>
                <a:cubicBezTo>
                  <a:pt x="307340" y="684953"/>
                  <a:pt x="614680" y="719667"/>
                  <a:pt x="751840" y="629920"/>
                </a:cubicBezTo>
                <a:cubicBezTo>
                  <a:pt x="889000" y="540173"/>
                  <a:pt x="684107" y="216747"/>
                  <a:pt x="822960" y="111760"/>
                </a:cubicBezTo>
                <a:cubicBezTo>
                  <a:pt x="961813" y="6773"/>
                  <a:pt x="1584960" y="0"/>
                  <a:pt x="1584960"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Arrow Callout 33"/>
          <p:cNvSpPr/>
          <p:nvPr/>
        </p:nvSpPr>
        <p:spPr>
          <a:xfrm>
            <a:off x="1371600" y="4114800"/>
            <a:ext cx="381000" cy="533400"/>
          </a:xfrm>
          <a:prstGeom prst="rightArrowCallout">
            <a:avLst>
              <a:gd name="adj1" fmla="val 19667"/>
              <a:gd name="adj2" fmla="val 25000"/>
              <a:gd name="adj3" fmla="val 25000"/>
              <a:gd name="adj4" fmla="val 40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33400" y="5305961"/>
            <a:ext cx="2743200" cy="1323439"/>
          </a:xfrm>
          <a:prstGeom prst="rect">
            <a:avLst/>
          </a:prstGeom>
          <a:noFill/>
        </p:spPr>
        <p:txBody>
          <a:bodyPr wrap="square" rtlCol="0">
            <a:spAutoFit/>
          </a:bodyPr>
          <a:lstStyle/>
          <a:p>
            <a:r>
              <a:rPr lang="en-US" sz="1600" dirty="0" smtClean="0"/>
              <a:t>Basic tree dimensions, photo, GPS data collected, impact device creates shock wave, transducer receives and transmits.</a:t>
            </a:r>
            <a:endParaRPr lang="en-US" sz="1600" dirty="0"/>
          </a:p>
        </p:txBody>
      </p:sp>
      <p:sp>
        <p:nvSpPr>
          <p:cNvPr id="36" name="TextBox 35"/>
          <p:cNvSpPr txBox="1"/>
          <p:nvPr/>
        </p:nvSpPr>
        <p:spPr>
          <a:xfrm>
            <a:off x="457200" y="4038600"/>
            <a:ext cx="907621" cy="646331"/>
          </a:xfrm>
          <a:prstGeom prst="rect">
            <a:avLst/>
          </a:prstGeom>
          <a:noFill/>
        </p:spPr>
        <p:txBody>
          <a:bodyPr wrap="none" rtlCol="0">
            <a:spAutoFit/>
          </a:bodyPr>
          <a:lstStyle/>
          <a:p>
            <a:r>
              <a:rPr lang="en-US" dirty="0" smtClean="0">
                <a:solidFill>
                  <a:schemeClr val="bg1"/>
                </a:solidFill>
              </a:rPr>
              <a:t>Impact</a:t>
            </a:r>
          </a:p>
          <a:p>
            <a:r>
              <a:rPr lang="en-US" dirty="0" smtClean="0">
                <a:solidFill>
                  <a:schemeClr val="bg1"/>
                </a:solidFill>
              </a:rPr>
              <a:t>device</a:t>
            </a:r>
            <a:endParaRPr lang="en-US" dirty="0">
              <a:solidFill>
                <a:schemeClr val="bg1"/>
              </a:solidFill>
            </a:endParaRPr>
          </a:p>
        </p:txBody>
      </p:sp>
      <p:sp>
        <p:nvSpPr>
          <p:cNvPr id="37" name="TextBox 36"/>
          <p:cNvSpPr txBox="1"/>
          <p:nvPr/>
        </p:nvSpPr>
        <p:spPr>
          <a:xfrm>
            <a:off x="1981200" y="4419600"/>
            <a:ext cx="1392369" cy="369332"/>
          </a:xfrm>
          <a:prstGeom prst="rect">
            <a:avLst/>
          </a:prstGeom>
          <a:noFill/>
        </p:spPr>
        <p:txBody>
          <a:bodyPr wrap="none" rtlCol="0">
            <a:spAutoFit/>
          </a:bodyPr>
          <a:lstStyle/>
          <a:p>
            <a:r>
              <a:rPr lang="en-US" dirty="0" smtClean="0">
                <a:solidFill>
                  <a:schemeClr val="bg1"/>
                </a:solidFill>
              </a:rPr>
              <a:t>Transducer</a:t>
            </a:r>
            <a:endParaRPr lang="en-US" dirty="0">
              <a:solidFill>
                <a:schemeClr val="bg1"/>
              </a:solidFill>
            </a:endParaRPr>
          </a:p>
        </p:txBody>
      </p:sp>
      <p:sp>
        <p:nvSpPr>
          <p:cNvPr id="31" name="TextBox 30"/>
          <p:cNvSpPr txBox="1"/>
          <p:nvPr/>
        </p:nvSpPr>
        <p:spPr>
          <a:xfrm>
            <a:off x="5867400" y="1600200"/>
            <a:ext cx="1447800" cy="923330"/>
          </a:xfrm>
          <a:prstGeom prst="rect">
            <a:avLst/>
          </a:prstGeom>
          <a:noFill/>
        </p:spPr>
        <p:txBody>
          <a:bodyPr wrap="square" rtlCol="0">
            <a:spAutoFit/>
          </a:bodyPr>
          <a:lstStyle/>
          <a:p>
            <a:r>
              <a:rPr lang="en-US" dirty="0" smtClean="0"/>
              <a:t>Wireless upload / download</a:t>
            </a:r>
            <a:endParaRPr lang="en-US" dirty="0"/>
          </a:p>
        </p:txBody>
      </p:sp>
      <p:sp>
        <p:nvSpPr>
          <p:cNvPr id="38" name="TextBox 37"/>
          <p:cNvSpPr txBox="1"/>
          <p:nvPr/>
        </p:nvSpPr>
        <p:spPr>
          <a:xfrm>
            <a:off x="4953000" y="2743200"/>
            <a:ext cx="1447800" cy="369332"/>
          </a:xfrm>
          <a:prstGeom prst="rect">
            <a:avLst/>
          </a:prstGeom>
          <a:noFill/>
        </p:spPr>
        <p:txBody>
          <a:bodyPr wrap="square" rtlCol="0">
            <a:spAutoFit/>
          </a:bodyPr>
          <a:lstStyle/>
          <a:p>
            <a:r>
              <a:rPr lang="en-US" dirty="0" smtClean="0"/>
              <a:t>Laptop</a:t>
            </a:r>
            <a:endParaRPr lang="en-US" dirty="0"/>
          </a:p>
        </p:txBody>
      </p:sp>
      <p:sp>
        <p:nvSpPr>
          <p:cNvPr id="39" name="TextBox 38"/>
          <p:cNvSpPr txBox="1"/>
          <p:nvPr/>
        </p:nvSpPr>
        <p:spPr>
          <a:xfrm>
            <a:off x="4876800" y="3429000"/>
            <a:ext cx="1676400" cy="369332"/>
          </a:xfrm>
          <a:prstGeom prst="rect">
            <a:avLst/>
          </a:prstGeom>
          <a:noFill/>
        </p:spPr>
        <p:txBody>
          <a:bodyPr wrap="square" rtlCol="0">
            <a:spAutoFit/>
          </a:bodyPr>
          <a:lstStyle/>
          <a:p>
            <a:r>
              <a:rPr lang="en-US" dirty="0" smtClean="0"/>
              <a:t>Smart Phone</a:t>
            </a:r>
            <a:endParaRPr lang="en-US" dirty="0"/>
          </a:p>
        </p:txBody>
      </p:sp>
      <p:sp>
        <p:nvSpPr>
          <p:cNvPr id="40" name="TextBox 39"/>
          <p:cNvSpPr txBox="1"/>
          <p:nvPr/>
        </p:nvSpPr>
        <p:spPr>
          <a:xfrm>
            <a:off x="4953000" y="4114800"/>
            <a:ext cx="1066800" cy="369332"/>
          </a:xfrm>
          <a:prstGeom prst="rect">
            <a:avLst/>
          </a:prstGeom>
          <a:noFill/>
        </p:spPr>
        <p:txBody>
          <a:bodyPr wrap="square" rtlCol="0">
            <a:spAutoFit/>
          </a:bodyPr>
          <a:lstStyle/>
          <a:p>
            <a:r>
              <a:rPr lang="en-US" dirty="0" smtClean="0"/>
              <a:t>Tablet</a:t>
            </a:r>
            <a:endParaRPr lang="en-US" dirty="0"/>
          </a:p>
        </p:txBody>
      </p:sp>
      <p:sp>
        <p:nvSpPr>
          <p:cNvPr id="41" name="Rectangle 40"/>
          <p:cNvSpPr/>
          <p:nvPr/>
        </p:nvSpPr>
        <p:spPr>
          <a:xfrm>
            <a:off x="4191000" y="2514600"/>
            <a:ext cx="22098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657600" y="32766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ghtning Bolt 27"/>
          <p:cNvSpPr/>
          <p:nvPr/>
        </p:nvSpPr>
        <p:spPr>
          <a:xfrm rot="15645702">
            <a:off x="6340244" y="2359918"/>
            <a:ext cx="946581" cy="129996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stCxn id="6" idx="3"/>
            <a:endCxn id="18" idx="1"/>
          </p:cNvCxnSpPr>
          <p:nvPr/>
        </p:nvCxnSpPr>
        <p:spPr bwMode="auto">
          <a:xfrm>
            <a:off x="1905000" y="2857500"/>
            <a:ext cx="1828800"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5" name="Straight Connector 14"/>
          <p:cNvCxnSpPr>
            <a:stCxn id="7" idx="2"/>
            <a:endCxn id="21" idx="2"/>
          </p:cNvCxnSpPr>
          <p:nvPr/>
        </p:nvCxnSpPr>
        <p:spPr bwMode="auto">
          <a:xfrm flipH="1">
            <a:off x="6553200" y="2438400"/>
            <a:ext cx="38100" cy="327660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4" name="Straight Connector 13"/>
          <p:cNvCxnSpPr>
            <a:stCxn id="8" idx="2"/>
            <a:endCxn id="20" idx="2"/>
          </p:cNvCxnSpPr>
          <p:nvPr/>
        </p:nvCxnSpPr>
        <p:spPr bwMode="auto">
          <a:xfrm>
            <a:off x="2819400" y="2438400"/>
            <a:ext cx="0" cy="327660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 name="Title 1"/>
          <p:cNvSpPr>
            <a:spLocks noGrp="1"/>
          </p:cNvSpPr>
          <p:nvPr>
            <p:ph type="title"/>
          </p:nvPr>
        </p:nvSpPr>
        <p:spPr/>
        <p:txBody>
          <a:bodyPr/>
          <a:lstStyle/>
          <a:p>
            <a:r>
              <a:rPr lang="en-US" dirty="0" smtClean="0"/>
              <a:t>Notional System Architecture</a:t>
            </a:r>
            <a:endParaRPr lang="en-US" dirty="0"/>
          </a:p>
        </p:txBody>
      </p:sp>
      <p:sp>
        <p:nvSpPr>
          <p:cNvPr id="4" name="Rectangle 3"/>
          <p:cNvSpPr/>
          <p:nvPr/>
        </p:nvSpPr>
        <p:spPr bwMode="auto">
          <a:xfrm>
            <a:off x="2133600" y="32766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Transducer</a:t>
            </a:r>
          </a:p>
        </p:txBody>
      </p:sp>
      <p:sp>
        <p:nvSpPr>
          <p:cNvPr id="5" name="Rectangle 4"/>
          <p:cNvSpPr/>
          <p:nvPr/>
        </p:nvSpPr>
        <p:spPr bwMode="auto">
          <a:xfrm>
            <a:off x="2133600" y="38862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Cabling</a:t>
            </a:r>
          </a:p>
        </p:txBody>
      </p:sp>
      <p:sp>
        <p:nvSpPr>
          <p:cNvPr id="6" name="Rectangle 5"/>
          <p:cNvSpPr/>
          <p:nvPr/>
        </p:nvSpPr>
        <p:spPr bwMode="auto">
          <a:xfrm>
            <a:off x="5334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Laptop</a:t>
            </a:r>
          </a:p>
        </p:txBody>
      </p:sp>
      <p:sp>
        <p:nvSpPr>
          <p:cNvPr id="7" name="Rectangle 6"/>
          <p:cNvSpPr/>
          <p:nvPr/>
        </p:nvSpPr>
        <p:spPr bwMode="auto">
          <a:xfrm>
            <a:off x="5715000" y="2057400"/>
            <a:ext cx="1752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SOFTWARE</a:t>
            </a:r>
          </a:p>
        </p:txBody>
      </p:sp>
      <p:sp>
        <p:nvSpPr>
          <p:cNvPr id="8" name="Rectangle 7"/>
          <p:cNvSpPr/>
          <p:nvPr/>
        </p:nvSpPr>
        <p:spPr bwMode="auto">
          <a:xfrm>
            <a:off x="1905000" y="2057400"/>
            <a:ext cx="18288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HARDWARE</a:t>
            </a:r>
          </a:p>
        </p:txBody>
      </p:sp>
      <p:sp>
        <p:nvSpPr>
          <p:cNvPr id="9" name="Rectangle 8"/>
          <p:cNvSpPr/>
          <p:nvPr/>
        </p:nvSpPr>
        <p:spPr bwMode="auto">
          <a:xfrm>
            <a:off x="5867400" y="32766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Application</a:t>
            </a:r>
          </a:p>
        </p:txBody>
      </p:sp>
      <p:sp>
        <p:nvSpPr>
          <p:cNvPr id="10" name="Rectangle 9"/>
          <p:cNvSpPr/>
          <p:nvPr/>
        </p:nvSpPr>
        <p:spPr bwMode="auto">
          <a:xfrm>
            <a:off x="58674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Algorithms</a:t>
            </a:r>
          </a:p>
        </p:txBody>
      </p:sp>
      <p:sp>
        <p:nvSpPr>
          <p:cNvPr id="11" name="Rectangle 10"/>
          <p:cNvSpPr/>
          <p:nvPr/>
        </p:nvSpPr>
        <p:spPr bwMode="auto">
          <a:xfrm>
            <a:off x="5867400" y="38862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Database</a:t>
            </a:r>
          </a:p>
        </p:txBody>
      </p:sp>
      <p:sp>
        <p:nvSpPr>
          <p:cNvPr id="16" name="Rectangle 15"/>
          <p:cNvSpPr/>
          <p:nvPr/>
        </p:nvSpPr>
        <p:spPr bwMode="auto">
          <a:xfrm>
            <a:off x="2133600" y="44958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Connectors</a:t>
            </a:r>
            <a:endParaRPr kumimoji="0" lang="en-US" b="0" i="0" u="none" strike="noStrike" cap="none" normalizeH="0" baseline="0" dirty="0" smtClean="0">
              <a:ln>
                <a:noFill/>
              </a:ln>
              <a:solidFill>
                <a:schemeClr val="tx1"/>
              </a:solidFill>
              <a:effectLst/>
            </a:endParaRPr>
          </a:p>
        </p:txBody>
      </p:sp>
      <p:sp>
        <p:nvSpPr>
          <p:cNvPr id="20" name="Rectangle 19"/>
          <p:cNvSpPr/>
          <p:nvPr/>
        </p:nvSpPr>
        <p:spPr bwMode="auto">
          <a:xfrm>
            <a:off x="2133600" y="5105400"/>
            <a:ext cx="1371600" cy="609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Impact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Device</a:t>
            </a:r>
            <a:endParaRPr kumimoji="0" lang="en-US" b="0" i="0" u="none" strike="noStrike" cap="none" normalizeH="0" baseline="0" dirty="0" smtClean="0">
              <a:ln>
                <a:noFill/>
              </a:ln>
              <a:solidFill>
                <a:schemeClr val="tx1"/>
              </a:solidFill>
              <a:effectLst/>
            </a:endParaRPr>
          </a:p>
        </p:txBody>
      </p:sp>
      <p:sp>
        <p:nvSpPr>
          <p:cNvPr id="21" name="Rectangle 20"/>
          <p:cNvSpPr/>
          <p:nvPr/>
        </p:nvSpPr>
        <p:spPr bwMode="auto">
          <a:xfrm>
            <a:off x="5867400" y="5105400"/>
            <a:ext cx="1371600" cy="609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User</a:t>
            </a:r>
            <a:r>
              <a:rPr kumimoji="0" lang="en-US" b="0" i="0" u="none" strike="noStrike" cap="none" normalizeH="0" dirty="0" smtClean="0">
                <a:ln>
                  <a:noFill/>
                </a:ln>
                <a:solidFill>
                  <a:schemeClr val="tx1"/>
                </a:solidFill>
                <a:effectLst/>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rPr>
              <a:t>Interface</a:t>
            </a:r>
            <a:endParaRPr kumimoji="0" lang="en-US" b="0" i="0" u="none" strike="noStrike" cap="none" normalizeH="0" baseline="0" dirty="0" smtClean="0">
              <a:ln>
                <a:noFill/>
              </a:ln>
              <a:solidFill>
                <a:schemeClr val="tx1"/>
              </a:solidFill>
              <a:effectLst/>
            </a:endParaRPr>
          </a:p>
        </p:txBody>
      </p:sp>
      <p:sp>
        <p:nvSpPr>
          <p:cNvPr id="17" name="Rectangle 16"/>
          <p:cNvSpPr/>
          <p:nvPr/>
        </p:nvSpPr>
        <p:spPr bwMode="auto">
          <a:xfrm>
            <a:off x="21336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Tablet</a:t>
            </a:r>
          </a:p>
        </p:txBody>
      </p:sp>
      <p:sp>
        <p:nvSpPr>
          <p:cNvPr id="18" name="Rectangle 17"/>
          <p:cNvSpPr/>
          <p:nvPr/>
        </p:nvSpPr>
        <p:spPr bwMode="auto">
          <a:xfrm>
            <a:off x="37338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Smart Phone</a:t>
            </a:r>
          </a:p>
        </p:txBody>
      </p:sp>
      <p:sp>
        <p:nvSpPr>
          <p:cNvPr id="22" name="Rectangle 21"/>
          <p:cNvSpPr/>
          <p:nvPr/>
        </p:nvSpPr>
        <p:spPr bwMode="auto">
          <a:xfrm>
            <a:off x="5867400" y="44958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Server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First Year</a:t>
            </a:r>
            <a:endParaRPr lang="en-US" dirty="0"/>
          </a:p>
        </p:txBody>
      </p:sp>
      <p:sp>
        <p:nvSpPr>
          <p:cNvPr id="3" name="Content Placeholder 2"/>
          <p:cNvSpPr>
            <a:spLocks noGrp="1"/>
          </p:cNvSpPr>
          <p:nvPr>
            <p:ph idx="1"/>
          </p:nvPr>
        </p:nvSpPr>
        <p:spPr/>
        <p:txBody>
          <a:bodyPr/>
          <a:lstStyle/>
          <a:p>
            <a:r>
              <a:rPr lang="en-US" sz="2800" dirty="0" smtClean="0"/>
              <a:t>Form a PRIME Team of students in mechanical and electrical engineering, computer science, and business</a:t>
            </a:r>
          </a:p>
          <a:p>
            <a:r>
              <a:rPr lang="en-US" sz="2800" dirty="0" smtClean="0"/>
              <a:t>Determine system and subsystem requirements</a:t>
            </a:r>
          </a:p>
          <a:p>
            <a:r>
              <a:rPr lang="en-US" sz="2800" dirty="0" smtClean="0"/>
              <a:t>Develop approach and system design</a:t>
            </a:r>
          </a:p>
          <a:p>
            <a:r>
              <a:rPr lang="en-US" sz="2800" dirty="0" smtClean="0"/>
              <a:t>Enlist cooperation of landscaping or logging companies plus National Grid</a:t>
            </a:r>
          </a:p>
          <a:p>
            <a:r>
              <a:rPr lang="en-US" sz="2800" dirty="0" smtClean="0"/>
              <a:t>Develop software algorithms, application, and database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Second Year</a:t>
            </a:r>
            <a:endParaRPr lang="en-US" dirty="0"/>
          </a:p>
        </p:txBody>
      </p:sp>
      <p:sp>
        <p:nvSpPr>
          <p:cNvPr id="3" name="Content Placeholder 2"/>
          <p:cNvSpPr>
            <a:spLocks noGrp="1"/>
          </p:cNvSpPr>
          <p:nvPr>
            <p:ph idx="1"/>
          </p:nvPr>
        </p:nvSpPr>
        <p:spPr/>
        <p:txBody>
          <a:bodyPr/>
          <a:lstStyle/>
          <a:p>
            <a:r>
              <a:rPr lang="en-US" dirty="0" smtClean="0"/>
              <a:t>Perform field research with clients, i.e. National Grid, local landscaping and tree companies</a:t>
            </a:r>
          </a:p>
          <a:p>
            <a:r>
              <a:rPr lang="en-US" dirty="0" smtClean="0"/>
              <a:t>Refine models and algorithms</a:t>
            </a:r>
          </a:p>
          <a:p>
            <a:r>
              <a:rPr lang="en-US" dirty="0" smtClean="0"/>
              <a:t>Prototype hardware for commercial use</a:t>
            </a:r>
          </a:p>
          <a:p>
            <a:r>
              <a:rPr lang="en-US" dirty="0" smtClean="0"/>
              <a:t>Develop business plans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Diseased trees cost money</a:t>
            </a:r>
            <a:endParaRPr lang="en-US" dirty="0"/>
          </a:p>
        </p:txBody>
      </p:sp>
      <p:sp>
        <p:nvSpPr>
          <p:cNvPr id="3" name="Content Placeholder 2"/>
          <p:cNvSpPr>
            <a:spLocks noGrp="1"/>
          </p:cNvSpPr>
          <p:nvPr>
            <p:ph idx="1"/>
          </p:nvPr>
        </p:nvSpPr>
        <p:spPr/>
        <p:txBody>
          <a:bodyPr>
            <a:normAutofit/>
          </a:bodyPr>
          <a:lstStyle/>
          <a:p>
            <a:r>
              <a:rPr lang="en-US" dirty="0" smtClean="0"/>
              <a:t>Estimated cost to take down 1 tree is $100 - $1,500, depending on size, location, etc.</a:t>
            </a:r>
          </a:p>
          <a:p>
            <a:r>
              <a:rPr lang="en-US" dirty="0" smtClean="0"/>
              <a:t>Estimated cost of 1 tree falling on a house could be $1,000 - $200,000 depending upon size, location, house value.</a:t>
            </a:r>
          </a:p>
          <a:p>
            <a:r>
              <a:rPr lang="en-US" dirty="0" smtClean="0"/>
              <a:t>Trees falling on power lines start fires that destroy property and injure people.</a:t>
            </a:r>
          </a:p>
          <a:p>
            <a:r>
              <a:rPr lang="en-US" dirty="0" smtClean="0"/>
              <a:t>A low probability event with high catastrophic outcome.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“Using Ultrasound to Detect Defects in Trees: Current Knowledge and Future Needs”; </a:t>
            </a:r>
            <a:r>
              <a:rPr lang="en-US" dirty="0" err="1" smtClean="0"/>
              <a:t>Leininger</a:t>
            </a:r>
            <a:r>
              <a:rPr lang="en-US" dirty="0" smtClean="0"/>
              <a:t>, </a:t>
            </a:r>
            <a:r>
              <a:rPr lang="en-US" dirty="0" err="1" smtClean="0"/>
              <a:t>Schmoldt</a:t>
            </a:r>
            <a:r>
              <a:rPr lang="en-US" dirty="0" smtClean="0"/>
              <a:t>, </a:t>
            </a:r>
            <a:r>
              <a:rPr lang="en-US" dirty="0" err="1" smtClean="0"/>
              <a:t>Tainter</a:t>
            </a:r>
            <a:r>
              <a:rPr lang="en-US" dirty="0" smtClean="0"/>
              <a:t>; 2001.</a:t>
            </a:r>
          </a:p>
          <a:p>
            <a:r>
              <a:rPr lang="en-US" dirty="0" smtClean="0"/>
              <a:t>“Application and Comparison of 3 </a:t>
            </a:r>
            <a:r>
              <a:rPr lang="en-US" dirty="0" err="1" smtClean="0"/>
              <a:t>Tomographic</a:t>
            </a:r>
            <a:r>
              <a:rPr lang="en-US" dirty="0" smtClean="0"/>
              <a:t> Techniques for Detection of Decay in Trees”; </a:t>
            </a:r>
            <a:r>
              <a:rPr lang="en-US" dirty="0" err="1" smtClean="0"/>
              <a:t>Nicolotti</a:t>
            </a:r>
            <a:r>
              <a:rPr lang="en-US" dirty="0" smtClean="0"/>
              <a:t>, et.al,; 2003.</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sz="quarter" idx="1"/>
          </p:nvPr>
        </p:nvSpPr>
        <p:spPr>
          <a:xfrm>
            <a:off x="301752" y="1527048"/>
            <a:ext cx="8503920" cy="4645152"/>
          </a:xfrm>
        </p:spPr>
        <p:txBody>
          <a:bodyPr>
            <a:noAutofit/>
          </a:bodyPr>
          <a:lstStyle/>
          <a:p>
            <a:r>
              <a:rPr lang="en-US" sz="1800" dirty="0" smtClean="0"/>
              <a:t>BA (Psychology, Biology), URI, 1971.</a:t>
            </a:r>
          </a:p>
          <a:p>
            <a:r>
              <a:rPr lang="en-US" sz="1800" dirty="0" smtClean="0"/>
              <a:t>MA (Engineering Psychology), NMSU, 1974.</a:t>
            </a:r>
          </a:p>
          <a:p>
            <a:r>
              <a:rPr lang="en-US" sz="1800" dirty="0" smtClean="0"/>
              <a:t>Senior Staff Human Factors and Systems Engineer, Lockheed Martin, Sunnyvale, CA, 1974-2007.</a:t>
            </a:r>
          </a:p>
          <a:p>
            <a:r>
              <a:rPr lang="en-US" sz="1800" dirty="0" smtClean="0"/>
              <a:t>Applied human factors engineering principles and design standards to mobile shelters, large facilities, missiles, ships, planes, spacecraft, command centers, equipment racks and consoles, transportation systems, handling fixtures, railcars, support equipment, and computer human interfaces.</a:t>
            </a:r>
          </a:p>
          <a:p>
            <a:r>
              <a:rPr lang="en-US" sz="1800" dirty="0" smtClean="0"/>
              <a:t>Worked with mechanical and electrical engineering, systems engineering, manufacturing, training, logistics, parts, materials and processes, facility and field engineering and DOD customers and suppliers.  </a:t>
            </a:r>
          </a:p>
          <a:p>
            <a:r>
              <a:rPr lang="en-US" sz="1800" dirty="0" smtClean="0"/>
              <a:t>Taught Specialty Engineering, CONOPS, HFE classes.</a:t>
            </a:r>
          </a:p>
          <a:p>
            <a:r>
              <a:rPr lang="en-US" sz="1800" dirty="0" smtClean="0"/>
              <a:t>Certified Human Factors Engineer #529.</a:t>
            </a:r>
          </a:p>
          <a:p>
            <a:r>
              <a:rPr lang="en-US" sz="1800" dirty="0" smtClean="0"/>
              <a:t>Retired 2007 after 33 years in aerospace industry.</a:t>
            </a:r>
          </a:p>
          <a:p>
            <a:r>
              <a:rPr lang="en-US" sz="1800" dirty="0" smtClean="0"/>
              <a:t>Married Julie Yingling (URI 1970) September 2008.</a:t>
            </a:r>
          </a:p>
          <a:p>
            <a:r>
              <a:rPr lang="en-US" sz="1800" dirty="0" smtClean="0"/>
              <a:t>Moved to West Kingston, November 2008.</a:t>
            </a:r>
            <a:endParaRPr lang="en-US" sz="1800" dirty="0"/>
          </a:p>
        </p:txBody>
      </p:sp>
      <p:pic>
        <p:nvPicPr>
          <p:cNvPr id="10" name="Picture 9" descr="Rick and Julie at Turtle Soap Narragansett.jpg"/>
          <p:cNvPicPr>
            <a:picLocks noChangeAspect="1"/>
          </p:cNvPicPr>
          <p:nvPr/>
        </p:nvPicPr>
        <p:blipFill>
          <a:blip r:embed="rId3" cstate="print"/>
          <a:stretch>
            <a:fillRect/>
          </a:stretch>
        </p:blipFill>
        <p:spPr>
          <a:xfrm>
            <a:off x="6269736" y="4559808"/>
            <a:ext cx="2186159" cy="1696720"/>
          </a:xfrm>
          <a:prstGeom prst="rect">
            <a:avLst/>
          </a:prstGeom>
        </p:spPr>
      </p:pic>
      <p:sp>
        <p:nvSpPr>
          <p:cNvPr id="11" name="TextBox 10"/>
          <p:cNvSpPr txBox="1"/>
          <p:nvPr/>
        </p:nvSpPr>
        <p:spPr>
          <a:xfrm>
            <a:off x="6208776" y="6242304"/>
            <a:ext cx="2299027" cy="276999"/>
          </a:xfrm>
          <a:prstGeom prst="rect">
            <a:avLst/>
          </a:prstGeom>
          <a:noFill/>
        </p:spPr>
        <p:txBody>
          <a:bodyPr wrap="none" rtlCol="0">
            <a:spAutoFit/>
          </a:bodyPr>
          <a:lstStyle/>
          <a:p>
            <a:r>
              <a:rPr lang="en-US" sz="1200" dirty="0" smtClean="0">
                <a:solidFill>
                  <a:schemeClr val="bg2"/>
                </a:solidFill>
              </a:rPr>
              <a:t>Rick and Julie at Turtle Soup.</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Carpenter Ants - Cause or Effect?</a:t>
            </a:r>
            <a:endParaRPr lang="en-US" dirty="0"/>
          </a:p>
        </p:txBody>
      </p:sp>
      <p:sp>
        <p:nvSpPr>
          <p:cNvPr id="3" name="Content Placeholder 2"/>
          <p:cNvSpPr>
            <a:spLocks noGrp="1"/>
          </p:cNvSpPr>
          <p:nvPr>
            <p:ph idx="1"/>
          </p:nvPr>
        </p:nvSpPr>
        <p:spPr/>
        <p:txBody>
          <a:bodyPr>
            <a:normAutofit/>
          </a:bodyPr>
          <a:lstStyle/>
          <a:p>
            <a:r>
              <a:rPr lang="en-US" dirty="0" smtClean="0"/>
              <a:t>Trees attacked by carpenter ants are usually under stress</a:t>
            </a:r>
          </a:p>
          <a:p>
            <a:r>
              <a:rPr lang="en-US" dirty="0" smtClean="0"/>
              <a:t>The tree's primary problem is moisture or decay </a:t>
            </a:r>
          </a:p>
          <a:p>
            <a:r>
              <a:rPr lang="en-US" dirty="0" smtClean="0"/>
              <a:t>The carpenter ants are not the cause of the tree's decline but an effect</a:t>
            </a:r>
          </a:p>
          <a:p>
            <a:r>
              <a:rPr lang="en-US" dirty="0" smtClean="0"/>
              <a:t>They reduce the physical strength of the tree and quality of the wood.</a:t>
            </a:r>
          </a:p>
          <a:p>
            <a:r>
              <a:rPr lang="en-US" dirty="0" smtClean="0"/>
              <a:t>Either way, the tree is in decline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carpenter ants do.</a:t>
            </a:r>
            <a:endParaRPr lang="en-US" dirty="0"/>
          </a:p>
        </p:txBody>
      </p:sp>
      <p:sp>
        <p:nvSpPr>
          <p:cNvPr id="3" name="Content Placeholder 2"/>
          <p:cNvSpPr>
            <a:spLocks noGrp="1"/>
          </p:cNvSpPr>
          <p:nvPr>
            <p:ph idx="1"/>
          </p:nvPr>
        </p:nvSpPr>
        <p:spPr/>
        <p:txBody>
          <a:bodyPr/>
          <a:lstStyle/>
          <a:p>
            <a:r>
              <a:rPr lang="en-US" dirty="0" smtClean="0"/>
              <a:t>In natural settings, they excavate into the heartwood of living trees or into dead trees.</a:t>
            </a:r>
          </a:p>
          <a:p>
            <a:r>
              <a:rPr lang="en-US" dirty="0" smtClean="0"/>
              <a:t>From here they can expand the nest into sound wood and compromise structural integrity.</a:t>
            </a:r>
            <a:endParaRPr lang="en-US" dirty="0"/>
          </a:p>
        </p:txBody>
      </p:sp>
      <p:pic>
        <p:nvPicPr>
          <p:cNvPr id="4" name="Picture 3" descr="I-HY-CSPP-AD_005.jpg"/>
          <p:cNvPicPr>
            <a:picLocks noChangeAspect="1"/>
          </p:cNvPicPr>
          <p:nvPr/>
        </p:nvPicPr>
        <p:blipFill>
          <a:blip r:embed="rId3" cstate="print"/>
          <a:stretch>
            <a:fillRect/>
          </a:stretch>
        </p:blipFill>
        <p:spPr>
          <a:xfrm>
            <a:off x="2819400" y="4495800"/>
            <a:ext cx="2976483" cy="1955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 Colonies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Big Black Carpenter ant colonies</a:t>
            </a:r>
            <a:r>
              <a:rPr lang="en-US" dirty="0" smtClean="0"/>
              <a:t> are usually of moderate size, some containing over 3,000 workers (up to 10 -15,000 including satellite nests) when maturity is reached in about 3 to 6 years. The typical western carpenter ant (C, Modoc) mature colony contains about 10,000 -20,000 workers, with large colonies having up to 100,000 workers. Developmental time (egg to adult) for workers takes at about 60 days. </a:t>
            </a:r>
            <a:br>
              <a:rPr lang="en-US" dirty="0" smtClean="0"/>
            </a:b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Carpenter ant galleries – 12 inch diameter oak – After Irene</a:t>
            </a:r>
            <a:endParaRPr lang="en-US" dirty="0"/>
          </a:p>
        </p:txBody>
      </p:sp>
      <p:pic>
        <p:nvPicPr>
          <p:cNvPr id="7" name="Content Placeholder 6" descr="tree_crawley_irene 1.jpg"/>
          <p:cNvPicPr>
            <a:picLocks noGrp="1" noChangeAspect="1"/>
          </p:cNvPicPr>
          <p:nvPr>
            <p:ph idx="1"/>
          </p:nvPr>
        </p:nvPicPr>
        <p:blipFill>
          <a:blip r:embed="rId3" cstate="print"/>
          <a:stretch>
            <a:fillRect/>
          </a:stretch>
        </p:blipFill>
        <p:spPr>
          <a:xfrm>
            <a:off x="555879" y="1646238"/>
            <a:ext cx="8032241" cy="4525962"/>
          </a:xfrm>
        </p:spPr>
      </p:pic>
      <p:sp>
        <p:nvSpPr>
          <p:cNvPr id="5" name="Oval 4"/>
          <p:cNvSpPr/>
          <p:nvPr/>
        </p:nvSpPr>
        <p:spPr bwMode="auto">
          <a:xfrm>
            <a:off x="3048000" y="1828800"/>
            <a:ext cx="3429000" cy="4343400"/>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
        <p:nvSpPr>
          <p:cNvPr id="6" name="TextBox 5"/>
          <p:cNvSpPr txBox="1"/>
          <p:nvPr/>
        </p:nvSpPr>
        <p:spPr>
          <a:xfrm>
            <a:off x="609600" y="1905000"/>
            <a:ext cx="2286000" cy="1938992"/>
          </a:xfrm>
          <a:prstGeom prst="rect">
            <a:avLst/>
          </a:prstGeom>
          <a:solidFill>
            <a:schemeClr val="accent1"/>
          </a:solidFill>
        </p:spPr>
        <p:txBody>
          <a:bodyPr wrap="square" rtlCol="0">
            <a:spAutoFit/>
          </a:bodyPr>
          <a:lstStyle/>
          <a:p>
            <a:r>
              <a:rPr lang="en-US" sz="2400" dirty="0" smtClean="0"/>
              <a:t>This tree had no exterior indication of structural decay.</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Carpenter ant galleries – small oak – After Irene</a:t>
            </a:r>
            <a:endParaRPr lang="en-US" dirty="0"/>
          </a:p>
        </p:txBody>
      </p:sp>
      <p:pic>
        <p:nvPicPr>
          <p:cNvPr id="8" name="Content Placeholder 7" descr="tree_crawley_irene 4.jpg"/>
          <p:cNvPicPr>
            <a:picLocks noGrp="1" noChangeAspect="1"/>
          </p:cNvPicPr>
          <p:nvPr>
            <p:ph idx="1"/>
          </p:nvPr>
        </p:nvPicPr>
        <p:blipFill>
          <a:blip r:embed="rId3" cstate="print"/>
          <a:stretch>
            <a:fillRect/>
          </a:stretch>
        </p:blipFill>
        <p:spPr>
          <a:xfrm>
            <a:off x="5029200" y="1752600"/>
            <a:ext cx="2713383" cy="4800600"/>
          </a:xfrm>
        </p:spPr>
      </p:pic>
      <p:sp>
        <p:nvSpPr>
          <p:cNvPr id="5" name="Oval 4"/>
          <p:cNvSpPr/>
          <p:nvPr/>
        </p:nvSpPr>
        <p:spPr bwMode="auto">
          <a:xfrm>
            <a:off x="5486400" y="1752600"/>
            <a:ext cx="1524000" cy="3581400"/>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
        <p:nvSpPr>
          <p:cNvPr id="6" name="Content Placeholder 2"/>
          <p:cNvSpPr txBox="1">
            <a:spLocks/>
          </p:cNvSpPr>
          <p:nvPr/>
        </p:nvSpPr>
        <p:spPr bwMode="auto">
          <a:xfrm>
            <a:off x="152400" y="1828800"/>
            <a:ext cx="441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8000"/>
              </a:buClr>
              <a:buSzPct val="75000"/>
              <a:buFont typeface="Wingdings" pitchFamily="2" charset="2"/>
              <a:buChar char="l"/>
              <a:tabLst/>
              <a:defRPr/>
            </a:pPr>
            <a:r>
              <a:rPr kumimoji="1" lang="en-US" sz="3200" b="1" kern="0" dirty="0" smtClean="0"/>
              <a:t>Typically, c</a:t>
            </a:r>
            <a:r>
              <a:rPr kumimoji="1" lang="en-US" sz="3200" b="1" i="0" u="none" strike="noStrike" kern="0" cap="none" spc="0" normalizeH="0" baseline="0" noProof="0" dirty="0" err="1" smtClean="0">
                <a:ln>
                  <a:noFill/>
                </a:ln>
                <a:solidFill>
                  <a:schemeClr val="tx1"/>
                </a:solidFill>
                <a:effectLst/>
                <a:uLnTx/>
                <a:uFillTx/>
                <a:latin typeface="+mn-lt"/>
                <a:ea typeface="+mn-ea"/>
                <a:cs typeface="+mn-cs"/>
              </a:rPr>
              <a:t>arpenter</a:t>
            </a:r>
            <a:r>
              <a:rPr kumimoji="1" lang="en-US" sz="3200" b="1" i="0" u="none" strike="noStrike" kern="0" cap="none" spc="0" normalizeH="0" baseline="0" noProof="0" dirty="0" smtClean="0">
                <a:ln>
                  <a:noFill/>
                </a:ln>
                <a:solidFill>
                  <a:schemeClr val="tx1"/>
                </a:solidFill>
                <a:effectLst/>
                <a:uLnTx/>
                <a:uFillTx/>
                <a:latin typeface="+mn-lt"/>
                <a:ea typeface="+mn-ea"/>
                <a:cs typeface="+mn-cs"/>
              </a:rPr>
              <a:t> ants attack</a:t>
            </a:r>
            <a:r>
              <a:rPr kumimoji="1" lang="en-US" sz="3200" b="1" i="0" u="none" strike="noStrike" kern="0" cap="none" spc="0" normalizeH="0" noProof="0" dirty="0" smtClean="0">
                <a:ln>
                  <a:noFill/>
                </a:ln>
                <a:solidFill>
                  <a:schemeClr val="tx1"/>
                </a:solidFill>
                <a:effectLst/>
                <a:uLnTx/>
                <a:uFillTx/>
                <a:latin typeface="+mn-lt"/>
                <a:ea typeface="+mn-ea"/>
                <a:cs typeface="+mn-cs"/>
              </a:rPr>
              <a:t> below the crown of the tree and build tunnels and galleries vertically.</a:t>
            </a:r>
            <a:endParaRPr kumimoji="1"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ee_crawley_irene 2.jpg"/>
          <p:cNvPicPr>
            <a:picLocks noChangeAspect="1"/>
          </p:cNvPicPr>
          <p:nvPr/>
        </p:nvPicPr>
        <p:blipFill>
          <a:blip r:embed="rId3" cstate="print"/>
          <a:stretch>
            <a:fillRect/>
          </a:stretch>
        </p:blipFill>
        <p:spPr>
          <a:xfrm>
            <a:off x="304800" y="1827612"/>
            <a:ext cx="8686800" cy="4894790"/>
          </a:xfrm>
          <a:prstGeom prst="rect">
            <a:avLst/>
          </a:prstGeom>
        </p:spPr>
      </p:pic>
      <p:sp>
        <p:nvSpPr>
          <p:cNvPr id="2" name="Title 1"/>
          <p:cNvSpPr>
            <a:spLocks noGrp="1"/>
          </p:cNvSpPr>
          <p:nvPr>
            <p:ph type="title"/>
          </p:nvPr>
        </p:nvSpPr>
        <p:spPr/>
        <p:txBody>
          <a:bodyPr>
            <a:normAutofit fontScale="90000"/>
          </a:bodyPr>
          <a:lstStyle/>
          <a:p>
            <a:r>
              <a:rPr lang="en-US" dirty="0" smtClean="0"/>
              <a:t>Carpenter ant galleries – 2 ft diameter oak – After Irene</a:t>
            </a:r>
            <a:endParaRPr lang="en-US" dirty="0"/>
          </a:p>
        </p:txBody>
      </p:sp>
      <p:pic>
        <p:nvPicPr>
          <p:cNvPr id="7" name="Content Placeholder 6" descr="tree_crawley_irene 3.jpg"/>
          <p:cNvPicPr>
            <a:picLocks noGrp="1" noChangeAspect="1"/>
          </p:cNvPicPr>
          <p:nvPr>
            <p:ph idx="1"/>
          </p:nvPr>
        </p:nvPicPr>
        <p:blipFill>
          <a:blip r:embed="rId4" cstate="print"/>
          <a:stretch>
            <a:fillRect/>
          </a:stretch>
        </p:blipFill>
        <p:spPr>
          <a:xfrm>
            <a:off x="381000" y="1828800"/>
            <a:ext cx="2044700" cy="3517900"/>
          </a:xfrm>
        </p:spPr>
      </p:pic>
      <p:sp>
        <p:nvSpPr>
          <p:cNvPr id="5" name="Oval 4"/>
          <p:cNvSpPr/>
          <p:nvPr/>
        </p:nvSpPr>
        <p:spPr bwMode="auto">
          <a:xfrm>
            <a:off x="2743200" y="2209800"/>
            <a:ext cx="4038600" cy="4114800"/>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
        <p:nvSpPr>
          <p:cNvPr id="6" name="TextBox 5"/>
          <p:cNvSpPr txBox="1"/>
          <p:nvPr/>
        </p:nvSpPr>
        <p:spPr>
          <a:xfrm>
            <a:off x="6858000" y="1981200"/>
            <a:ext cx="2057400" cy="1938992"/>
          </a:xfrm>
          <a:prstGeom prst="rect">
            <a:avLst/>
          </a:prstGeom>
          <a:solidFill>
            <a:schemeClr val="accent1"/>
          </a:solidFill>
        </p:spPr>
        <p:txBody>
          <a:bodyPr wrap="square" rtlCol="0">
            <a:spAutoFit/>
          </a:bodyPr>
          <a:lstStyle/>
          <a:p>
            <a:r>
              <a:rPr lang="en-US" sz="2400" dirty="0" smtClean="0"/>
              <a:t>This tree had no exterior indication of structural decay.</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Decay (Disease) Detectors</a:t>
            </a:r>
            <a:endParaRPr lang="en-US" dirty="0"/>
          </a:p>
        </p:txBody>
      </p:sp>
      <p:sp>
        <p:nvSpPr>
          <p:cNvPr id="3" name="Content Placeholder 2"/>
          <p:cNvSpPr>
            <a:spLocks noGrp="1"/>
          </p:cNvSpPr>
          <p:nvPr>
            <p:ph idx="1"/>
          </p:nvPr>
        </p:nvSpPr>
        <p:spPr/>
        <p:txBody>
          <a:bodyPr/>
          <a:lstStyle/>
          <a:p>
            <a:r>
              <a:rPr lang="en-US" dirty="0" smtClean="0"/>
              <a:t>‘Sounding’ – simple </a:t>
            </a:r>
          </a:p>
          <a:p>
            <a:pPr lvl="1"/>
            <a:r>
              <a:rPr lang="en-US" dirty="0" smtClean="0"/>
              <a:t>striking a tree with a mallet </a:t>
            </a:r>
          </a:p>
          <a:p>
            <a:pPr lvl="1"/>
            <a:r>
              <a:rPr lang="en-US" dirty="0" smtClean="0"/>
              <a:t>listening for change in pitch</a:t>
            </a:r>
          </a:p>
          <a:p>
            <a:pPr lvl="1"/>
            <a:r>
              <a:rPr lang="en-US" dirty="0" smtClean="0"/>
              <a:t>requires experienced ‘listener’ or operator</a:t>
            </a:r>
          </a:p>
          <a:p>
            <a:pPr lvl="1"/>
            <a:r>
              <a:rPr lang="en-US" dirty="0" smtClean="0"/>
              <a:t>tends to underestimate the extent of decay</a:t>
            </a:r>
          </a:p>
          <a:p>
            <a:pPr lvl="1"/>
            <a:r>
              <a:rPr lang="en-US" dirty="0" smtClean="0"/>
              <a:t>not refined enough to distinguish between sound wood and incipient decay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2484</TotalTime>
  <Words>2694</Words>
  <Application>Microsoft Office PowerPoint</Application>
  <PresentationFormat>On-screen Show (4:3)</PresentationFormat>
  <Paragraphs>171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TreeSafe or “Sonograms for Trees”</vt:lpstr>
      <vt:lpstr>Diseased trees cost money</vt:lpstr>
      <vt:lpstr>Carpenter Ants - Cause or Effect?</vt:lpstr>
      <vt:lpstr>What carpenter ants do.</vt:lpstr>
      <vt:lpstr>Ant Colonies</vt:lpstr>
      <vt:lpstr>Carpenter ant galleries – 12 inch diameter oak – After Irene</vt:lpstr>
      <vt:lpstr>Carpenter ant galleries – small oak – After Irene</vt:lpstr>
      <vt:lpstr>Carpenter ant galleries – 2 ft diameter oak – After Irene</vt:lpstr>
      <vt:lpstr>Current Decay (Disease) Detectors</vt:lpstr>
      <vt:lpstr>Current Decay (Disease) Detectors</vt:lpstr>
      <vt:lpstr>Current Decay (Disease) Detectors</vt:lpstr>
      <vt:lpstr>Current Methods</vt:lpstr>
      <vt:lpstr>Current UDD Discrimination</vt:lpstr>
      <vt:lpstr>Some guidelines exist </vt:lpstr>
      <vt:lpstr>PRIME Problem Statement </vt:lpstr>
      <vt:lpstr>Notional System</vt:lpstr>
      <vt:lpstr>Notional System Architecture</vt:lpstr>
      <vt:lpstr>Approach – First Year</vt:lpstr>
      <vt:lpstr>Approach – Second Year</vt:lpstr>
      <vt:lpstr>References</vt:lpstr>
      <vt:lpstr>My Background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TreeSafe</dc:title>
  <dc:creator>Rick Davids</dc:creator>
  <cp:lastModifiedBy>Rick Davids</cp:lastModifiedBy>
  <cp:revision>175</cp:revision>
  <dcterms:created xsi:type="dcterms:W3CDTF">2011-09-16T16:58:25Z</dcterms:created>
  <dcterms:modified xsi:type="dcterms:W3CDTF">2012-03-07T14:10:13Z</dcterms:modified>
</cp:coreProperties>
</file>